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3" roundtripDataSignature="AMtx7mjooIeR4ZtrK0EgxHGx7GMssR46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0825F7-8BF7-4004-B0F3-84FEEB36399C}">
  <a:tblStyle styleId="{540825F7-8BF7-4004-B0F3-84FEEB36399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253" Type="http://customschemas.google.com/relationships/presentationmetadata" Target="metadata"/><Relationship Id="rId131" Type="http://schemas.openxmlformats.org/officeDocument/2006/relationships/slide" Target="slides/slide126.xml"/><Relationship Id="rId252" Type="http://schemas.openxmlformats.org/officeDocument/2006/relationships/slide" Target="slides/slide247.xml"/><Relationship Id="rId130" Type="http://schemas.openxmlformats.org/officeDocument/2006/relationships/slide" Target="slides/slide125.xml"/><Relationship Id="rId251" Type="http://schemas.openxmlformats.org/officeDocument/2006/relationships/slide" Target="slides/slide246.xml"/><Relationship Id="rId250" Type="http://schemas.openxmlformats.org/officeDocument/2006/relationships/slide" Target="slides/slide24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249" Type="http://schemas.openxmlformats.org/officeDocument/2006/relationships/slide" Target="slides/slide244.xml"/><Relationship Id="rId127" Type="http://schemas.openxmlformats.org/officeDocument/2006/relationships/slide" Target="slides/slide122.xml"/><Relationship Id="rId248" Type="http://schemas.openxmlformats.org/officeDocument/2006/relationships/slide" Target="slides/slide243.xml"/><Relationship Id="rId126" Type="http://schemas.openxmlformats.org/officeDocument/2006/relationships/slide" Target="slides/slide121.xml"/><Relationship Id="rId247" Type="http://schemas.openxmlformats.org/officeDocument/2006/relationships/slide" Target="slides/slide242.xml"/><Relationship Id="rId121" Type="http://schemas.openxmlformats.org/officeDocument/2006/relationships/slide" Target="slides/slide116.xml"/><Relationship Id="rId242" Type="http://schemas.openxmlformats.org/officeDocument/2006/relationships/slide" Target="slides/slide237.xml"/><Relationship Id="rId120" Type="http://schemas.openxmlformats.org/officeDocument/2006/relationships/slide" Target="slides/slide115.xml"/><Relationship Id="rId241" Type="http://schemas.openxmlformats.org/officeDocument/2006/relationships/slide" Target="slides/slide236.xml"/><Relationship Id="rId240" Type="http://schemas.openxmlformats.org/officeDocument/2006/relationships/slide" Target="slides/slide235.xml"/><Relationship Id="rId125" Type="http://schemas.openxmlformats.org/officeDocument/2006/relationships/slide" Target="slides/slide120.xml"/><Relationship Id="rId246" Type="http://schemas.openxmlformats.org/officeDocument/2006/relationships/slide" Target="slides/slide241.xml"/><Relationship Id="rId124" Type="http://schemas.openxmlformats.org/officeDocument/2006/relationships/slide" Target="slides/slide119.xml"/><Relationship Id="rId245" Type="http://schemas.openxmlformats.org/officeDocument/2006/relationships/slide" Target="slides/slide240.xml"/><Relationship Id="rId123" Type="http://schemas.openxmlformats.org/officeDocument/2006/relationships/slide" Target="slides/slide118.xml"/><Relationship Id="rId244" Type="http://schemas.openxmlformats.org/officeDocument/2006/relationships/slide" Target="slides/slide239.xml"/><Relationship Id="rId122" Type="http://schemas.openxmlformats.org/officeDocument/2006/relationships/slide" Target="slides/slide117.xml"/><Relationship Id="rId243" Type="http://schemas.openxmlformats.org/officeDocument/2006/relationships/slide" Target="slides/slide238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slide" Target="slides/slide234.xml"/><Relationship Id="rId117" Type="http://schemas.openxmlformats.org/officeDocument/2006/relationships/slide" Target="slides/slide112.xml"/><Relationship Id="rId238" Type="http://schemas.openxmlformats.org/officeDocument/2006/relationships/slide" Target="slides/slide233.xml"/><Relationship Id="rId116" Type="http://schemas.openxmlformats.org/officeDocument/2006/relationships/slide" Target="slides/slide111.xml"/><Relationship Id="rId237" Type="http://schemas.openxmlformats.org/officeDocument/2006/relationships/slide" Target="slides/slide232.xml"/><Relationship Id="rId115" Type="http://schemas.openxmlformats.org/officeDocument/2006/relationships/slide" Target="slides/slide110.xml"/><Relationship Id="rId236" Type="http://schemas.openxmlformats.org/officeDocument/2006/relationships/slide" Target="slides/slide231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2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2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2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2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2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2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2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2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2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2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2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2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2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2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1" name="Google Shape;53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70.png"/><Relationship Id="rId4" Type="http://schemas.openxmlformats.org/officeDocument/2006/relationships/image" Target="../media/image17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7.png"/><Relationship Id="rId4" Type="http://schemas.openxmlformats.org/officeDocument/2006/relationships/image" Target="../media/image172.png"/><Relationship Id="rId5" Type="http://schemas.openxmlformats.org/officeDocument/2006/relationships/image" Target="../media/image166.png"/><Relationship Id="rId6" Type="http://schemas.openxmlformats.org/officeDocument/2006/relationships/image" Target="../media/image17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77.png"/><Relationship Id="rId4" Type="http://schemas.openxmlformats.org/officeDocument/2006/relationships/image" Target="../media/image179.png"/><Relationship Id="rId5" Type="http://schemas.openxmlformats.org/officeDocument/2006/relationships/image" Target="../media/image17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8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87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7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8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80.png"/><Relationship Id="rId4" Type="http://schemas.openxmlformats.org/officeDocument/2006/relationships/image" Target="../media/image2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84.png"/><Relationship Id="rId4" Type="http://schemas.openxmlformats.org/officeDocument/2006/relationships/image" Target="../media/image18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94.png"/><Relationship Id="rId4" Type="http://schemas.openxmlformats.org/officeDocument/2006/relationships/image" Target="../media/image18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95.png"/><Relationship Id="rId4" Type="http://schemas.openxmlformats.org/officeDocument/2006/relationships/image" Target="../media/image191.png"/><Relationship Id="rId5" Type="http://schemas.openxmlformats.org/officeDocument/2006/relationships/image" Target="../media/image18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8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9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90.png"/><Relationship Id="rId4" Type="http://schemas.openxmlformats.org/officeDocument/2006/relationships/image" Target="../media/image193.png"/><Relationship Id="rId5" Type="http://schemas.openxmlformats.org/officeDocument/2006/relationships/image" Target="../media/image19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13.png"/><Relationship Id="rId4" Type="http://schemas.openxmlformats.org/officeDocument/2006/relationships/image" Target="../media/image20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00.png"/><Relationship Id="rId4" Type="http://schemas.openxmlformats.org/officeDocument/2006/relationships/image" Target="../media/image196.png"/><Relationship Id="rId5" Type="http://schemas.openxmlformats.org/officeDocument/2006/relationships/image" Target="../media/image20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98.png"/><Relationship Id="rId4" Type="http://schemas.openxmlformats.org/officeDocument/2006/relationships/image" Target="../media/image20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12.png"/><Relationship Id="rId4" Type="http://schemas.openxmlformats.org/officeDocument/2006/relationships/image" Target="../media/image2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09.png"/><Relationship Id="rId4" Type="http://schemas.openxmlformats.org/officeDocument/2006/relationships/image" Target="../media/image20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99.png"/><Relationship Id="rId4" Type="http://schemas.openxmlformats.org/officeDocument/2006/relationships/image" Target="../media/image203.png"/><Relationship Id="rId5" Type="http://schemas.openxmlformats.org/officeDocument/2006/relationships/image" Target="../media/image21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10.png"/><Relationship Id="rId4" Type="http://schemas.openxmlformats.org/officeDocument/2006/relationships/image" Target="../media/image20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40.png"/><Relationship Id="rId4" Type="http://schemas.openxmlformats.org/officeDocument/2006/relationships/image" Target="../media/image21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1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14.png"/><Relationship Id="rId4" Type="http://schemas.openxmlformats.org/officeDocument/2006/relationships/image" Target="../media/image224.png"/><Relationship Id="rId5" Type="http://schemas.openxmlformats.org/officeDocument/2006/relationships/image" Target="../media/image22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2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26.png"/><Relationship Id="rId4" Type="http://schemas.openxmlformats.org/officeDocument/2006/relationships/image" Target="../media/image22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21.png"/><Relationship Id="rId4" Type="http://schemas.openxmlformats.org/officeDocument/2006/relationships/image" Target="../media/image21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6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2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2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27.png"/><Relationship Id="rId4" Type="http://schemas.openxmlformats.org/officeDocument/2006/relationships/image" Target="../media/image244.png"/><Relationship Id="rId5" Type="http://schemas.openxmlformats.org/officeDocument/2006/relationships/image" Target="../media/image23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30.png"/><Relationship Id="rId4" Type="http://schemas.openxmlformats.org/officeDocument/2006/relationships/image" Target="../media/image23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29.png"/><Relationship Id="rId4" Type="http://schemas.openxmlformats.org/officeDocument/2006/relationships/image" Target="../media/image242.png"/><Relationship Id="rId5" Type="http://schemas.openxmlformats.org/officeDocument/2006/relationships/image" Target="../media/image23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36.png"/><Relationship Id="rId4" Type="http://schemas.openxmlformats.org/officeDocument/2006/relationships/image" Target="../media/image24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4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3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jp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33.png"/><Relationship Id="rId4" Type="http://schemas.openxmlformats.org/officeDocument/2006/relationships/image" Target="../media/image25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39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41.png"/><Relationship Id="rId4" Type="http://schemas.openxmlformats.org/officeDocument/2006/relationships/image" Target="../media/image238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48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74.png"/><Relationship Id="rId4" Type="http://schemas.openxmlformats.org/officeDocument/2006/relationships/image" Target="../media/image25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53.png"/><Relationship Id="rId4" Type="http://schemas.openxmlformats.org/officeDocument/2006/relationships/image" Target="../media/image245.png"/><Relationship Id="rId5" Type="http://schemas.openxmlformats.org/officeDocument/2006/relationships/image" Target="../media/image25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46.png"/><Relationship Id="rId4" Type="http://schemas.openxmlformats.org/officeDocument/2006/relationships/image" Target="../media/image25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50.png"/><Relationship Id="rId4" Type="http://schemas.openxmlformats.org/officeDocument/2006/relationships/image" Target="../media/image254.png"/><Relationship Id="rId5" Type="http://schemas.openxmlformats.org/officeDocument/2006/relationships/image" Target="../media/image24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52.png"/><Relationship Id="rId4" Type="http://schemas.openxmlformats.org/officeDocument/2006/relationships/image" Target="../media/image26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lectronicspost.com/wp-content/uploads/2019/07/73.png" TargetMode="External"/><Relationship Id="rId4" Type="http://schemas.openxmlformats.org/officeDocument/2006/relationships/image" Target="../media/image2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70.png"/><Relationship Id="rId4" Type="http://schemas.openxmlformats.org/officeDocument/2006/relationships/image" Target="../media/image27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61.png"/><Relationship Id="rId4" Type="http://schemas.openxmlformats.org/officeDocument/2006/relationships/image" Target="../media/image263.png"/><Relationship Id="rId5" Type="http://schemas.openxmlformats.org/officeDocument/2006/relationships/image" Target="../media/image276.png"/><Relationship Id="rId6" Type="http://schemas.openxmlformats.org/officeDocument/2006/relationships/image" Target="../media/image258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77.png"/><Relationship Id="rId4" Type="http://schemas.openxmlformats.org/officeDocument/2006/relationships/image" Target="../media/image262.png"/><Relationship Id="rId5" Type="http://schemas.openxmlformats.org/officeDocument/2006/relationships/image" Target="../media/image26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65.png"/><Relationship Id="rId4" Type="http://schemas.openxmlformats.org/officeDocument/2006/relationships/image" Target="../media/image26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68.png"/><Relationship Id="rId4" Type="http://schemas.openxmlformats.org/officeDocument/2006/relationships/image" Target="../media/image26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78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7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7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73.png"/><Relationship Id="rId4" Type="http://schemas.openxmlformats.org/officeDocument/2006/relationships/image" Target="../media/image28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lectronicspost.com/wp-content/uploads/2019/07/74.png" TargetMode="External"/><Relationship Id="rId4" Type="http://schemas.openxmlformats.org/officeDocument/2006/relationships/image" Target="../media/image25.png"/><Relationship Id="rId11" Type="http://schemas.openxmlformats.org/officeDocument/2006/relationships/hyperlink" Target="https://electronicspost.com/wp-content/uploads/2019/07/79.png" TargetMode="External"/><Relationship Id="rId10" Type="http://schemas.openxmlformats.org/officeDocument/2006/relationships/image" Target="../media/image29.png"/><Relationship Id="rId12" Type="http://schemas.openxmlformats.org/officeDocument/2006/relationships/image" Target="../media/image27.png"/><Relationship Id="rId9" Type="http://schemas.openxmlformats.org/officeDocument/2006/relationships/hyperlink" Target="https://electronicspost.com/wp-content/uploads/2019/07/78.png" TargetMode="External"/><Relationship Id="rId5" Type="http://schemas.openxmlformats.org/officeDocument/2006/relationships/hyperlink" Target="https://electronicspost.com/wp-content/uploads/2019/07/76-1.png" TargetMode="External"/><Relationship Id="rId6" Type="http://schemas.openxmlformats.org/officeDocument/2006/relationships/image" Target="../media/image28.png"/><Relationship Id="rId7" Type="http://schemas.openxmlformats.org/officeDocument/2006/relationships/hyperlink" Target="https://electronicspost.com/wp-content/uploads/2019/07/77.png" TargetMode="External"/><Relationship Id="rId8" Type="http://schemas.openxmlformats.org/officeDocument/2006/relationships/image" Target="../media/image36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82.png"/><Relationship Id="rId4" Type="http://schemas.openxmlformats.org/officeDocument/2006/relationships/image" Target="../media/image286.png"/><Relationship Id="rId5" Type="http://schemas.openxmlformats.org/officeDocument/2006/relationships/image" Target="../media/image279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84.png"/><Relationship Id="rId4" Type="http://schemas.openxmlformats.org/officeDocument/2006/relationships/image" Target="../media/image288.png"/><Relationship Id="rId5" Type="http://schemas.openxmlformats.org/officeDocument/2006/relationships/image" Target="../media/image285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96.png"/><Relationship Id="rId4" Type="http://schemas.openxmlformats.org/officeDocument/2006/relationships/image" Target="../media/image287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90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89.png"/><Relationship Id="rId4" Type="http://schemas.openxmlformats.org/officeDocument/2006/relationships/image" Target="../media/image292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94.png"/><Relationship Id="rId4" Type="http://schemas.openxmlformats.org/officeDocument/2006/relationships/image" Target="../media/image29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93.png"/><Relationship Id="rId4" Type="http://schemas.openxmlformats.org/officeDocument/2006/relationships/image" Target="../media/image321.png"/><Relationship Id="rId5" Type="http://schemas.openxmlformats.org/officeDocument/2006/relationships/image" Target="../media/image299.png"/><Relationship Id="rId6" Type="http://schemas.openxmlformats.org/officeDocument/2006/relationships/image" Target="../media/image302.png"/><Relationship Id="rId7" Type="http://schemas.openxmlformats.org/officeDocument/2006/relationships/image" Target="../media/image301.png"/><Relationship Id="rId8" Type="http://schemas.openxmlformats.org/officeDocument/2006/relationships/image" Target="../media/image29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9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309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30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30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300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304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312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30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331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303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3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lectronicspost.com/wp-content/uploads/2019/07/81.png" TargetMode="External"/><Relationship Id="rId4" Type="http://schemas.openxmlformats.org/officeDocument/2006/relationships/image" Target="../media/image32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310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311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315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314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316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325.png"/><Relationship Id="rId4" Type="http://schemas.openxmlformats.org/officeDocument/2006/relationships/image" Target="../media/image318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317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323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320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3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lectronicspost.com/wp-content/uploads/2019/07/82.png" TargetMode="External"/><Relationship Id="rId4" Type="http://schemas.openxmlformats.org/officeDocument/2006/relationships/image" Target="../media/image38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326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334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98.png"/><Relationship Id="rId4" Type="http://schemas.openxmlformats.org/officeDocument/2006/relationships/image" Target="../media/image96.png"/><Relationship Id="rId5" Type="http://schemas.openxmlformats.org/officeDocument/2006/relationships/image" Target="../media/image101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08.png"/><Relationship Id="rId4" Type="http://schemas.openxmlformats.org/officeDocument/2006/relationships/image" Target="../media/image136.png"/><Relationship Id="rId5" Type="http://schemas.openxmlformats.org/officeDocument/2006/relationships/image" Target="../media/image104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14.png"/><Relationship Id="rId4" Type="http://schemas.openxmlformats.org/officeDocument/2006/relationships/image" Target="../media/image116.png"/><Relationship Id="rId5" Type="http://schemas.openxmlformats.org/officeDocument/2006/relationships/image" Target="../media/image110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359.png"/><Relationship Id="rId4" Type="http://schemas.openxmlformats.org/officeDocument/2006/relationships/image" Target="../media/image336.png"/><Relationship Id="rId5" Type="http://schemas.openxmlformats.org/officeDocument/2006/relationships/image" Target="../media/image342.png"/><Relationship Id="rId6" Type="http://schemas.openxmlformats.org/officeDocument/2006/relationships/image" Target="../media/image337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15.png"/><Relationship Id="rId4" Type="http://schemas.openxmlformats.org/officeDocument/2006/relationships/image" Target="../media/image111.png"/><Relationship Id="rId9" Type="http://schemas.openxmlformats.org/officeDocument/2006/relationships/image" Target="../media/image109.png"/><Relationship Id="rId5" Type="http://schemas.openxmlformats.org/officeDocument/2006/relationships/image" Target="../media/image118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7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20.png"/><Relationship Id="rId4" Type="http://schemas.openxmlformats.org/officeDocument/2006/relationships/image" Target="../media/image124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lectronicspost.com/wp-content/uploads/2019/07/83.png" TargetMode="External"/><Relationship Id="rId4" Type="http://schemas.openxmlformats.org/officeDocument/2006/relationships/image" Target="../media/image35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19.png"/><Relationship Id="rId4" Type="http://schemas.openxmlformats.org/officeDocument/2006/relationships/image" Target="../media/image122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25.png"/><Relationship Id="rId4" Type="http://schemas.openxmlformats.org/officeDocument/2006/relationships/image" Target="../media/image121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27.png"/><Relationship Id="rId4" Type="http://schemas.openxmlformats.org/officeDocument/2006/relationships/image" Target="../media/image129.png"/><Relationship Id="rId5" Type="http://schemas.openxmlformats.org/officeDocument/2006/relationships/image" Target="../media/image132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30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28.png"/><Relationship Id="rId4" Type="http://schemas.openxmlformats.org/officeDocument/2006/relationships/image" Target="../media/image135.png"/><Relationship Id="rId10" Type="http://schemas.openxmlformats.org/officeDocument/2006/relationships/image" Target="../media/image155.png"/><Relationship Id="rId9" Type="http://schemas.openxmlformats.org/officeDocument/2006/relationships/image" Target="../media/image138.png"/><Relationship Id="rId5" Type="http://schemas.openxmlformats.org/officeDocument/2006/relationships/image" Target="../media/image131.png"/><Relationship Id="rId6" Type="http://schemas.openxmlformats.org/officeDocument/2006/relationships/image" Target="../media/image139.png"/><Relationship Id="rId7" Type="http://schemas.openxmlformats.org/officeDocument/2006/relationships/image" Target="../media/image154.png"/><Relationship Id="rId8" Type="http://schemas.openxmlformats.org/officeDocument/2006/relationships/image" Target="../media/image137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34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356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367.png"/><Relationship Id="rId4" Type="http://schemas.openxmlformats.org/officeDocument/2006/relationships/image" Target="../media/image360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373.png"/><Relationship Id="rId4" Type="http://schemas.openxmlformats.org/officeDocument/2006/relationships/image" Target="../media/image364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37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lectronicspost.com/wp-content/uploads/2019/07/84.png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372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375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369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370.png"/><Relationship Id="rId4" Type="http://schemas.openxmlformats.org/officeDocument/2006/relationships/image" Target="../media/image379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371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366.png"/><Relationship Id="rId4" Type="http://schemas.openxmlformats.org/officeDocument/2006/relationships/image" Target="../media/image368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380.png"/><Relationship Id="rId4" Type="http://schemas.openxmlformats.org/officeDocument/2006/relationships/image" Target="../media/image378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384.png"/><Relationship Id="rId4" Type="http://schemas.openxmlformats.org/officeDocument/2006/relationships/image" Target="../media/image382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38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40.gif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386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387.png"/><Relationship Id="rId4" Type="http://schemas.openxmlformats.org/officeDocument/2006/relationships/image" Target="../media/image381.png"/><Relationship Id="rId5" Type="http://schemas.openxmlformats.org/officeDocument/2006/relationships/image" Target="../media/image388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403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392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383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396.png"/><Relationship Id="rId4" Type="http://schemas.openxmlformats.org/officeDocument/2006/relationships/image" Target="../media/image385.png"/><Relationship Id="rId5" Type="http://schemas.openxmlformats.org/officeDocument/2006/relationships/image" Target="../media/image394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96.png"/><Relationship Id="rId4" Type="http://schemas.openxmlformats.org/officeDocument/2006/relationships/image" Target="../media/image395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390.png"/><Relationship Id="rId4" Type="http://schemas.openxmlformats.org/officeDocument/2006/relationships/image" Target="../media/image404.png"/><Relationship Id="rId5" Type="http://schemas.openxmlformats.org/officeDocument/2006/relationships/image" Target="../media/image397.png"/><Relationship Id="rId6" Type="http://schemas.openxmlformats.org/officeDocument/2006/relationships/image" Target="../media/image399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393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39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398.png"/><Relationship Id="rId4" Type="http://schemas.openxmlformats.org/officeDocument/2006/relationships/image" Target="../media/image400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405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408.png"/><Relationship Id="rId4" Type="http://schemas.openxmlformats.org/officeDocument/2006/relationships/image" Target="../media/image425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407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406.png"/><Relationship Id="rId4" Type="http://schemas.openxmlformats.org/officeDocument/2006/relationships/image" Target="../media/image413.png"/><Relationship Id="rId5" Type="http://schemas.openxmlformats.org/officeDocument/2006/relationships/image" Target="../media/image411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422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415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417.png"/><Relationship Id="rId4" Type="http://schemas.openxmlformats.org/officeDocument/2006/relationships/image" Target="../media/image412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4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gif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419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409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416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424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420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414.png"/><Relationship Id="rId4" Type="http://schemas.openxmlformats.org/officeDocument/2006/relationships/image" Target="../media/image410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421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426.png"/><Relationship Id="rId4" Type="http://schemas.openxmlformats.org/officeDocument/2006/relationships/image" Target="../media/image4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sanfoundry.com/wp-content/uploads/2017/07/analog-circuits-questions-answers-characteristic-equation-diode-1-q3a.png" TargetMode="External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5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Relationship Id="rId4" Type="http://schemas.openxmlformats.org/officeDocument/2006/relationships/image" Target="../media/image66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jpg"/><Relationship Id="rId4" Type="http://schemas.openxmlformats.org/officeDocument/2006/relationships/image" Target="../media/image68.png"/><Relationship Id="rId5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3.jpg"/><Relationship Id="rId5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Relationship Id="rId5" Type="http://schemas.openxmlformats.org/officeDocument/2006/relationships/image" Target="../media/image7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Relationship Id="rId4" Type="http://schemas.openxmlformats.org/officeDocument/2006/relationships/image" Target="../media/image94.png"/><Relationship Id="rId5" Type="http://schemas.openxmlformats.org/officeDocument/2006/relationships/image" Target="../media/image8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Relationship Id="rId4" Type="http://schemas.openxmlformats.org/officeDocument/2006/relationships/image" Target="../media/image7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6.png"/><Relationship Id="rId4" Type="http://schemas.openxmlformats.org/officeDocument/2006/relationships/image" Target="../media/image95.png"/><Relationship Id="rId5" Type="http://schemas.openxmlformats.org/officeDocument/2006/relationships/image" Target="../media/image9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7.jpg"/><Relationship Id="rId4" Type="http://schemas.openxmlformats.org/officeDocument/2006/relationships/image" Target="../media/image10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8.png"/><Relationship Id="rId4" Type="http://schemas.openxmlformats.org/officeDocument/2006/relationships/image" Target="../media/image96.png"/><Relationship Id="rId5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8.png"/><Relationship Id="rId4" Type="http://schemas.openxmlformats.org/officeDocument/2006/relationships/image" Target="../media/image136.png"/><Relationship Id="rId5" Type="http://schemas.openxmlformats.org/officeDocument/2006/relationships/image" Target="../media/image10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4.png"/><Relationship Id="rId4" Type="http://schemas.openxmlformats.org/officeDocument/2006/relationships/image" Target="../media/image116.png"/><Relationship Id="rId5" Type="http://schemas.openxmlformats.org/officeDocument/2006/relationships/image" Target="../media/image1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5.png"/><Relationship Id="rId4" Type="http://schemas.openxmlformats.org/officeDocument/2006/relationships/image" Target="../media/image111.png"/><Relationship Id="rId9" Type="http://schemas.openxmlformats.org/officeDocument/2006/relationships/image" Target="../media/image109.png"/><Relationship Id="rId5" Type="http://schemas.openxmlformats.org/officeDocument/2006/relationships/image" Target="../media/image118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0.png"/><Relationship Id="rId4" Type="http://schemas.openxmlformats.org/officeDocument/2006/relationships/image" Target="../media/image1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2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9.png"/><Relationship Id="rId4" Type="http://schemas.openxmlformats.org/officeDocument/2006/relationships/image" Target="../media/image1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5.png"/><Relationship Id="rId4" Type="http://schemas.openxmlformats.org/officeDocument/2006/relationships/image" Target="../media/image12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7.png"/><Relationship Id="rId4" Type="http://schemas.openxmlformats.org/officeDocument/2006/relationships/image" Target="../media/image129.png"/><Relationship Id="rId5" Type="http://schemas.openxmlformats.org/officeDocument/2006/relationships/image" Target="../media/image13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8.png"/><Relationship Id="rId4" Type="http://schemas.openxmlformats.org/officeDocument/2006/relationships/image" Target="../media/image135.png"/><Relationship Id="rId10" Type="http://schemas.openxmlformats.org/officeDocument/2006/relationships/image" Target="../media/image155.png"/><Relationship Id="rId9" Type="http://schemas.openxmlformats.org/officeDocument/2006/relationships/image" Target="../media/image138.png"/><Relationship Id="rId5" Type="http://schemas.openxmlformats.org/officeDocument/2006/relationships/image" Target="../media/image131.png"/><Relationship Id="rId6" Type="http://schemas.openxmlformats.org/officeDocument/2006/relationships/image" Target="../media/image139.png"/><Relationship Id="rId7" Type="http://schemas.openxmlformats.org/officeDocument/2006/relationships/image" Target="../media/image154.png"/><Relationship Id="rId8" Type="http://schemas.openxmlformats.org/officeDocument/2006/relationships/image" Target="../media/image13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3.png"/><Relationship Id="rId4" Type="http://schemas.openxmlformats.org/officeDocument/2006/relationships/hyperlink" Target="https://testmoz.com/q/4954046" TargetMode="External"/><Relationship Id="rId5" Type="http://schemas.openxmlformats.org/officeDocument/2006/relationships/hyperlink" Target="https://www.youtube.com/watch?v=uea-BxQR71A" TargetMode="External"/><Relationship Id="rId6" Type="http://schemas.openxmlformats.org/officeDocument/2006/relationships/hyperlink" Target="https://www.youtube.com/watch?v=lEy5_reYj2Y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8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3.png"/><Relationship Id="rId4" Type="http://schemas.openxmlformats.org/officeDocument/2006/relationships/image" Target="../media/image14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8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3.png"/><Relationship Id="rId4" Type="http://schemas.openxmlformats.org/officeDocument/2006/relationships/image" Target="../media/image15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3.png"/><Relationship Id="rId4" Type="http://schemas.openxmlformats.org/officeDocument/2006/relationships/image" Target="../media/image144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9.jpg"/><Relationship Id="rId4" Type="http://schemas.openxmlformats.org/officeDocument/2006/relationships/hyperlink" Target="https://testmoz.com/q/5056314" TargetMode="External"/><Relationship Id="rId5" Type="http://schemas.openxmlformats.org/officeDocument/2006/relationships/hyperlink" Target="https://www.youtube.com/watch?v=stM8dgcY1CA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3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7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65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5.jpg"/><Relationship Id="rId4" Type="http://schemas.openxmlformats.org/officeDocument/2006/relationships/image" Target="../media/image160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6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69.png"/><Relationship Id="rId4" Type="http://schemas.openxmlformats.org/officeDocument/2006/relationships/image" Target="../media/image17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51791" y="185530"/>
            <a:ext cx="11661913" cy="6427305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49011"/>
            <a:ext cx="8814353" cy="307998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>
            <p:ph type="ctrTitle"/>
          </p:nvPr>
        </p:nvSpPr>
        <p:spPr>
          <a:xfrm>
            <a:off x="1194353" y="362778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Chapter 1- Introduction of Electronic Devices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3551582" y="552215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 sz="3600"/>
              <a:t>-</a:t>
            </a:r>
            <a:r>
              <a:rPr b="1" lang="en-IN" sz="36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Mrs Rasika B. Naik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/>
          <p:nvPr/>
        </p:nvSpPr>
        <p:spPr>
          <a:xfrm>
            <a:off x="1046922" y="874643"/>
            <a:ext cx="9753600" cy="580445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>
            <p:ph type="title"/>
          </p:nvPr>
        </p:nvSpPr>
        <p:spPr>
          <a:xfrm>
            <a:off x="167308" y="20569"/>
            <a:ext cx="11857383" cy="700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VI characteristics of PN junction Diode</a:t>
            </a:r>
            <a:endParaRPr/>
          </a:p>
        </p:txBody>
      </p:sp>
      <p:pic>
        <p:nvPicPr>
          <p:cNvPr descr="To obtain V-I characteristics of PN Junction Diode - Electronics ..." id="174" name="Google Shape;1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443" y="980661"/>
            <a:ext cx="9501809" cy="5592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0"/>
          <p:cNvSpPr/>
          <p:nvPr/>
        </p:nvSpPr>
        <p:spPr>
          <a:xfrm>
            <a:off x="472992" y="1515510"/>
            <a:ext cx="3661686" cy="5342490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00"/>
          <p:cNvSpPr txBox="1"/>
          <p:nvPr/>
        </p:nvSpPr>
        <p:spPr>
          <a:xfrm>
            <a:off x="331304" y="134034"/>
            <a:ext cx="6599583" cy="655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gerian"/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FIXED BIAS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922" name="Google Shape;92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1655152"/>
            <a:ext cx="3235574" cy="50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00"/>
          <p:cNvSpPr txBox="1"/>
          <p:nvPr/>
        </p:nvSpPr>
        <p:spPr>
          <a:xfrm>
            <a:off x="472992" y="940038"/>
            <a:ext cx="2527300" cy="4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 Loop Analysis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4" name="Google Shape;924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8009" y="990167"/>
            <a:ext cx="6240999" cy="4877666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00"/>
          <p:cNvSpPr txBox="1"/>
          <p:nvPr/>
        </p:nvSpPr>
        <p:spPr>
          <a:xfrm>
            <a:off x="5830957" y="6247977"/>
            <a:ext cx="5660721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</a:t>
            </a:r>
            <a:r>
              <a:rPr b="1" baseline="30000" i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aseline="-25000" i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not affect the value of Ic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1"/>
          <p:cNvSpPr txBox="1"/>
          <p:nvPr/>
        </p:nvSpPr>
        <p:spPr>
          <a:xfrm>
            <a:off x="331304" y="134034"/>
            <a:ext cx="6599583" cy="655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gerian"/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FIXED BIAS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931" name="Google Shape;931;p101"/>
          <p:cNvSpPr txBox="1"/>
          <p:nvPr/>
        </p:nvSpPr>
        <p:spPr>
          <a:xfrm>
            <a:off x="331304" y="1492572"/>
            <a:ext cx="11516139" cy="2505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565150" marR="178435" rtl="0" algn="l">
              <a:lnSpc>
                <a:spcPct val="89062"/>
              </a:lnSpc>
              <a:spcBef>
                <a:spcPts val="575"/>
              </a:spcBef>
              <a:spcAft>
                <a:spcPts val="0"/>
              </a:spcAft>
              <a:buClr>
                <a:srgbClr val="9B2D1F"/>
              </a:buClr>
              <a:buSzPts val="2667"/>
              <a:buFont typeface="Noto Sans Symbols"/>
              <a:buChar char="⮚"/>
            </a:pPr>
            <a:r>
              <a:rPr b="0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Unstable – because it is too dependent on β and produce  width change of Q-point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56515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9B2D1F"/>
              </a:buClr>
              <a:buSzPts val="2667"/>
              <a:buFont typeface="Noto Sans Symbols"/>
              <a:buChar char="⮚"/>
            </a:pPr>
            <a:r>
              <a:rPr b="0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improved bias stability , add emitter resistor to dc bias.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2"/>
          <p:cNvSpPr/>
          <p:nvPr/>
        </p:nvSpPr>
        <p:spPr>
          <a:xfrm>
            <a:off x="0" y="781878"/>
            <a:ext cx="12192000" cy="5804452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7" name="Google Shape;93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44" y="993913"/>
            <a:ext cx="3836025" cy="418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307" y="993913"/>
            <a:ext cx="3775420" cy="530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859" y="993914"/>
            <a:ext cx="3537896" cy="418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2095" y="5181600"/>
            <a:ext cx="2430117" cy="1113182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02"/>
          <p:cNvSpPr/>
          <p:nvPr/>
        </p:nvSpPr>
        <p:spPr>
          <a:xfrm>
            <a:off x="9184172" y="5181600"/>
            <a:ext cx="1953383" cy="927653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755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Varying Ib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2" name="Google Shape;942;p102"/>
          <p:cNvSpPr txBox="1"/>
          <p:nvPr/>
        </p:nvSpPr>
        <p:spPr>
          <a:xfrm>
            <a:off x="1431234" y="-6626"/>
            <a:ext cx="101776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Effect of circuit values on Q point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349" y="1228420"/>
            <a:ext cx="7460972" cy="536453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04"/>
          <p:cNvSpPr txBox="1"/>
          <p:nvPr/>
        </p:nvSpPr>
        <p:spPr>
          <a:xfrm>
            <a:off x="278296" y="13252"/>
            <a:ext cx="4598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Example 1</a:t>
            </a:r>
            <a:endParaRPr/>
          </a:p>
        </p:txBody>
      </p:sp>
      <p:pic>
        <p:nvPicPr>
          <p:cNvPr id="954" name="Google Shape;954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165" y="683254"/>
            <a:ext cx="8631001" cy="6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1340" y="2230971"/>
            <a:ext cx="3251792" cy="239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6"/>
          <p:cNvSpPr/>
          <p:nvPr/>
        </p:nvSpPr>
        <p:spPr>
          <a:xfrm>
            <a:off x="251791" y="1364974"/>
            <a:ext cx="5963479" cy="4784035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06"/>
          <p:cNvSpPr txBox="1"/>
          <p:nvPr/>
        </p:nvSpPr>
        <p:spPr>
          <a:xfrm>
            <a:off x="2266122" y="278296"/>
            <a:ext cx="68248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EMITTER  BIAS 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grpSp>
        <p:nvGrpSpPr>
          <p:cNvPr id="967" name="Google Shape;967;p106"/>
          <p:cNvGrpSpPr/>
          <p:nvPr/>
        </p:nvGrpSpPr>
        <p:grpSpPr>
          <a:xfrm>
            <a:off x="430695" y="1563756"/>
            <a:ext cx="5605670" cy="4386453"/>
            <a:chOff x="0" y="1776425"/>
            <a:chExt cx="4257675" cy="3305162"/>
          </a:xfrm>
        </p:grpSpPr>
        <p:sp>
          <p:nvSpPr>
            <p:cNvPr id="968" name="Google Shape;968;p106"/>
            <p:cNvSpPr/>
            <p:nvPr/>
          </p:nvSpPr>
          <p:spPr>
            <a:xfrm>
              <a:off x="0" y="1776425"/>
              <a:ext cx="4257675" cy="330516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06"/>
            <p:cNvSpPr/>
            <p:nvPr/>
          </p:nvSpPr>
          <p:spPr>
            <a:xfrm>
              <a:off x="2514600" y="4114800"/>
              <a:ext cx="685800" cy="685800"/>
            </a:xfrm>
            <a:custGeom>
              <a:rect b="b" l="l" r="r" t="t"/>
              <a:pathLst>
                <a:path extrusionOk="0" h="685800" w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0" name="Google Shape;970;p106"/>
          <p:cNvSpPr txBox="1"/>
          <p:nvPr/>
        </p:nvSpPr>
        <p:spPr>
          <a:xfrm>
            <a:off x="6454693" y="1757045"/>
            <a:ext cx="5485516" cy="3800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76860" lvl="0" marL="327025" marR="544195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315"/>
              <a:buFont typeface="Noto Sans Symbols"/>
              <a:buChar char="🙠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emitter resistor, R</a:t>
            </a:r>
            <a:r>
              <a:rPr baseline="-25000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 added to improve stability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6860" lvl="0" marL="327025" marR="43180" rtl="0" algn="l">
              <a:lnSpc>
                <a:spcPct val="99700"/>
              </a:lnSpc>
              <a:spcBef>
                <a:spcPts val="640"/>
              </a:spcBef>
              <a:spcAft>
                <a:spcPts val="0"/>
              </a:spcAft>
              <a:buClr>
                <a:srgbClr val="D34817"/>
              </a:buClr>
              <a:buSzPts val="2315"/>
              <a:buFont typeface="Noto Sans Symbols"/>
              <a:buChar char="🙠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30000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 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step: Locate capacitors and  replace them with an open  circuit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6225" lvl="0" marL="3270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34817"/>
              </a:buClr>
              <a:buSzPts val="2315"/>
              <a:buFont typeface="Noto Sans Symbols"/>
              <a:buChar char="🙠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 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step: Locate 2 main loops</a:t>
            </a:r>
            <a:endParaRPr/>
          </a:p>
          <a:p>
            <a:pPr indent="-229235" lvl="0" marL="28892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9B2D1F"/>
              </a:buClr>
              <a:buSzPts val="2333"/>
              <a:buFont typeface="Noto Sans Symbols"/>
              <a:buChar char="⮚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 loop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9235" lvl="0" marL="288925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9B2D1F"/>
              </a:buClr>
              <a:buSzPts val="2333"/>
              <a:buFont typeface="Noto Sans Symbols"/>
              <a:buChar char="⮚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 loop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9198" lvl="0" marL="3270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34817"/>
              </a:buClr>
              <a:buSzPts val="2315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1" name="Google Shape;971;p106"/>
          <p:cNvSpPr txBox="1"/>
          <p:nvPr/>
        </p:nvSpPr>
        <p:spPr>
          <a:xfrm>
            <a:off x="1990119" y="4901125"/>
            <a:ext cx="172973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Resistor, R</a:t>
            </a:r>
            <a:r>
              <a:rPr b="1" lang="en-I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added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07"/>
          <p:cNvSpPr txBox="1"/>
          <p:nvPr/>
        </p:nvSpPr>
        <p:spPr>
          <a:xfrm>
            <a:off x="649356" y="1101974"/>
            <a:ext cx="10747512" cy="428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500">
            <a:spAutoFit/>
          </a:bodyPr>
          <a:lstStyle/>
          <a:p>
            <a:pPr indent="-457200" lvl="0" marL="507365" marR="4318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30000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 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step: Locate capacitors and replace them with an open  circuit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7" name="Google Shape;97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817" y="1961322"/>
            <a:ext cx="11224591" cy="454549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07"/>
          <p:cNvSpPr/>
          <p:nvPr/>
        </p:nvSpPr>
        <p:spPr>
          <a:xfrm>
            <a:off x="251791" y="1749287"/>
            <a:ext cx="11622157" cy="4929809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9" name="Google Shape;97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817" y="1961322"/>
            <a:ext cx="11224591" cy="4545495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07"/>
          <p:cNvSpPr txBox="1"/>
          <p:nvPr/>
        </p:nvSpPr>
        <p:spPr>
          <a:xfrm>
            <a:off x="2385391" y="159025"/>
            <a:ext cx="68248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EMITTER  BIAS 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8"/>
          <p:cNvSpPr/>
          <p:nvPr/>
        </p:nvSpPr>
        <p:spPr>
          <a:xfrm>
            <a:off x="318051" y="1747414"/>
            <a:ext cx="11661913" cy="4951562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08"/>
          <p:cNvSpPr txBox="1"/>
          <p:nvPr/>
        </p:nvSpPr>
        <p:spPr>
          <a:xfrm>
            <a:off x="2385391" y="159025"/>
            <a:ext cx="68248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EMITTER  BIAS 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987" name="Google Shape;987;p108"/>
          <p:cNvSpPr txBox="1"/>
          <p:nvPr/>
        </p:nvSpPr>
        <p:spPr>
          <a:xfrm>
            <a:off x="513853" y="1094437"/>
            <a:ext cx="4370705" cy="4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-IN" sz="25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 </a:t>
            </a: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step: Locate 2 main loops.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8" name="Google Shape;98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852" y="1991031"/>
            <a:ext cx="11227573" cy="446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9"/>
          <p:cNvSpPr/>
          <p:nvPr/>
        </p:nvSpPr>
        <p:spPr>
          <a:xfrm>
            <a:off x="265043" y="1637280"/>
            <a:ext cx="4119499" cy="5061695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09"/>
          <p:cNvSpPr txBox="1"/>
          <p:nvPr/>
        </p:nvSpPr>
        <p:spPr>
          <a:xfrm>
            <a:off x="2385391" y="159025"/>
            <a:ext cx="68248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EMITTER  BIAS 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995" name="Google Shape;99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565" y="1819497"/>
            <a:ext cx="3722870" cy="4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1258" y="1085020"/>
            <a:ext cx="6595856" cy="538701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09"/>
          <p:cNvSpPr txBox="1"/>
          <p:nvPr/>
        </p:nvSpPr>
        <p:spPr>
          <a:xfrm>
            <a:off x="386239" y="876950"/>
            <a:ext cx="3998303" cy="416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</a:pPr>
            <a:r>
              <a:rPr lang="en-IN" sz="2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Loop Analysis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/>
          <p:nvPr/>
        </p:nvSpPr>
        <p:spPr>
          <a:xfrm>
            <a:off x="596347" y="967410"/>
            <a:ext cx="10946296" cy="572424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742122" y="1086678"/>
            <a:ext cx="4041913" cy="80106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>
            <p:ph type="title"/>
          </p:nvPr>
        </p:nvSpPr>
        <p:spPr>
          <a:xfrm>
            <a:off x="1676400" y="180633"/>
            <a:ext cx="10515600" cy="80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Diode Current Equation</a:t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742122" y="1086678"/>
            <a:ext cx="4227443" cy="8010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roduction to Diodes And Rectifiers | Diodes and Rectifiers ..." id="183" name="Google Shape;1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617" y="1092959"/>
            <a:ext cx="10707756" cy="547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0"/>
          <p:cNvSpPr/>
          <p:nvPr/>
        </p:nvSpPr>
        <p:spPr>
          <a:xfrm>
            <a:off x="463827" y="1882675"/>
            <a:ext cx="3763616" cy="4716908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10"/>
          <p:cNvSpPr txBox="1"/>
          <p:nvPr/>
        </p:nvSpPr>
        <p:spPr>
          <a:xfrm>
            <a:off x="2385391" y="159025"/>
            <a:ext cx="68248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EMITTER  BIAS 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1004" name="Google Shape;100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047000"/>
            <a:ext cx="3419061" cy="436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10"/>
          <p:cNvSpPr txBox="1"/>
          <p:nvPr/>
        </p:nvSpPr>
        <p:spPr>
          <a:xfrm>
            <a:off x="463826" y="1015682"/>
            <a:ext cx="35648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IN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 Loop Analysis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6" name="Google Shape;1006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011" y="1858073"/>
            <a:ext cx="6699389" cy="437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/>
          <p:nvPr/>
        </p:nvSpPr>
        <p:spPr>
          <a:xfrm>
            <a:off x="0" y="1417983"/>
            <a:ext cx="12192000" cy="5261113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2" name="Google Shape;101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72" y="1643270"/>
            <a:ext cx="5561889" cy="473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033" y="1643270"/>
            <a:ext cx="5918326" cy="47371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11"/>
          <p:cNvSpPr txBox="1"/>
          <p:nvPr/>
        </p:nvSpPr>
        <p:spPr>
          <a:xfrm>
            <a:off x="534111" y="357809"/>
            <a:ext cx="43426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Saturation Level </a:t>
            </a:r>
            <a:endParaRPr/>
          </a:p>
        </p:txBody>
      </p:sp>
      <p:sp>
        <p:nvSpPr>
          <p:cNvPr id="1015" name="Google Shape;1015;p111"/>
          <p:cNvSpPr txBox="1"/>
          <p:nvPr/>
        </p:nvSpPr>
        <p:spPr>
          <a:xfrm>
            <a:off x="6509471" y="357809"/>
            <a:ext cx="52478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Load Line Analysis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95" y="887896"/>
            <a:ext cx="8030818" cy="5970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12"/>
          <p:cNvSpPr txBox="1"/>
          <p:nvPr/>
        </p:nvSpPr>
        <p:spPr>
          <a:xfrm>
            <a:off x="530086" y="166758"/>
            <a:ext cx="45322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Example 2</a:t>
            </a:r>
            <a:endParaRPr/>
          </a:p>
        </p:txBody>
      </p:sp>
      <p:pic>
        <p:nvPicPr>
          <p:cNvPr id="1022" name="Google Shape;1022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8651" y="715618"/>
            <a:ext cx="3785939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9223" y="1549859"/>
            <a:ext cx="1692551" cy="396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04" y="1205948"/>
            <a:ext cx="11436625" cy="5652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13"/>
          <p:cNvSpPr txBox="1"/>
          <p:nvPr/>
        </p:nvSpPr>
        <p:spPr>
          <a:xfrm>
            <a:off x="450574" y="265043"/>
            <a:ext cx="381662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14"/>
          <p:cNvSpPr txBox="1"/>
          <p:nvPr/>
        </p:nvSpPr>
        <p:spPr>
          <a:xfrm>
            <a:off x="357808" y="109884"/>
            <a:ext cx="58707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Solution continued…</a:t>
            </a:r>
            <a:endParaRPr/>
          </a:p>
        </p:txBody>
      </p:sp>
      <p:pic>
        <p:nvPicPr>
          <p:cNvPr id="1035" name="Google Shape;103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678" y="1053663"/>
            <a:ext cx="8560904" cy="555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5"/>
          <p:cNvSpPr/>
          <p:nvPr/>
        </p:nvSpPr>
        <p:spPr>
          <a:xfrm>
            <a:off x="6162261" y="3882886"/>
            <a:ext cx="5831373" cy="2027580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15"/>
          <p:cNvSpPr/>
          <p:nvPr/>
        </p:nvSpPr>
        <p:spPr>
          <a:xfrm>
            <a:off x="198366" y="3882886"/>
            <a:ext cx="5831373" cy="2027581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04" y="1563757"/>
            <a:ext cx="11356265" cy="202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15"/>
          <p:cNvSpPr txBox="1"/>
          <p:nvPr/>
        </p:nvSpPr>
        <p:spPr>
          <a:xfrm>
            <a:off x="450573" y="371061"/>
            <a:ext cx="81235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Improved Bias Stability</a:t>
            </a:r>
            <a:endParaRPr/>
          </a:p>
        </p:txBody>
      </p:sp>
      <p:pic>
        <p:nvPicPr>
          <p:cNvPr id="1044" name="Google Shape;1044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404" y="4054996"/>
            <a:ext cx="5539407" cy="168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8243" y="4054996"/>
            <a:ext cx="5539407" cy="16833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15"/>
          <p:cNvSpPr txBox="1"/>
          <p:nvPr/>
        </p:nvSpPr>
        <p:spPr>
          <a:xfrm>
            <a:off x="1258957" y="6082405"/>
            <a:ext cx="34985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Fixed Bias Circuit</a:t>
            </a:r>
            <a:endParaRPr/>
          </a:p>
        </p:txBody>
      </p:sp>
      <p:sp>
        <p:nvSpPr>
          <p:cNvPr id="1047" name="Google Shape;1047;p115"/>
          <p:cNvSpPr txBox="1"/>
          <p:nvPr/>
        </p:nvSpPr>
        <p:spPr>
          <a:xfrm>
            <a:off x="7036904" y="5976967"/>
            <a:ext cx="46647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Emitter Bias Circuit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078" y="1652726"/>
            <a:ext cx="5388665" cy="47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16"/>
          <p:cNvSpPr txBox="1"/>
          <p:nvPr/>
        </p:nvSpPr>
        <p:spPr>
          <a:xfrm>
            <a:off x="477078" y="291548"/>
            <a:ext cx="104559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Voltage Divider Bias  or  Potential Divider Bias</a:t>
            </a:r>
            <a:endParaRPr/>
          </a:p>
        </p:txBody>
      </p:sp>
      <p:sp>
        <p:nvSpPr>
          <p:cNvPr id="1054" name="Google Shape;1054;p116"/>
          <p:cNvSpPr txBox="1"/>
          <p:nvPr/>
        </p:nvSpPr>
        <p:spPr>
          <a:xfrm>
            <a:off x="5705060" y="1846867"/>
            <a:ext cx="6096000" cy="2728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6225" lvl="0" marL="3016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380"/>
              <a:buFont typeface="Noto Sans Symbols"/>
              <a:buChar char="🙠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methods of analyzing a voltage divider bias circuit are: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1168400" marR="166370" rtl="0" algn="just">
              <a:lnSpc>
                <a:spcPct val="103099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Exact method : 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applied to any voltage divider circuit  </a:t>
            </a:r>
            <a:endParaRPr/>
          </a:p>
          <a:p>
            <a:pPr indent="-457200" lvl="0" marL="1168400" marR="166370" rtl="0" algn="just">
              <a:lnSpc>
                <a:spcPct val="103099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 method : 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method, saves time and energy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5" name="Google Shape;105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2286" y="4792510"/>
            <a:ext cx="2118613" cy="75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17"/>
          <p:cNvSpPr txBox="1"/>
          <p:nvPr/>
        </p:nvSpPr>
        <p:spPr>
          <a:xfrm>
            <a:off x="662609" y="318052"/>
            <a:ext cx="46515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Exact Method</a:t>
            </a:r>
            <a:endParaRPr/>
          </a:p>
        </p:txBody>
      </p:sp>
      <p:pic>
        <p:nvPicPr>
          <p:cNvPr id="1061" name="Google Shape;106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610" y="2372138"/>
            <a:ext cx="10933042" cy="416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5651" y="407791"/>
            <a:ext cx="2397932" cy="158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9611" y="438517"/>
            <a:ext cx="2658249" cy="1787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221" y="1258958"/>
            <a:ext cx="6137414" cy="4732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18"/>
          <p:cNvSpPr txBox="1"/>
          <p:nvPr/>
        </p:nvSpPr>
        <p:spPr>
          <a:xfrm>
            <a:off x="662609" y="318052"/>
            <a:ext cx="46515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Exact Method</a:t>
            </a:r>
            <a:endParaRPr/>
          </a:p>
        </p:txBody>
      </p:sp>
      <p:pic>
        <p:nvPicPr>
          <p:cNvPr id="1070" name="Google Shape;1070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92" y="1405642"/>
            <a:ext cx="4240695" cy="42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19"/>
          <p:cNvSpPr txBox="1"/>
          <p:nvPr/>
        </p:nvSpPr>
        <p:spPr>
          <a:xfrm>
            <a:off x="662609" y="318052"/>
            <a:ext cx="46515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Exact Method</a:t>
            </a:r>
            <a:endParaRPr/>
          </a:p>
        </p:txBody>
      </p:sp>
      <p:pic>
        <p:nvPicPr>
          <p:cNvPr id="1076" name="Google Shape;107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55" y="1664018"/>
            <a:ext cx="3162301" cy="444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9323" y="1785906"/>
            <a:ext cx="6016486" cy="400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/>
          <p:nvPr/>
        </p:nvSpPr>
        <p:spPr>
          <a:xfrm>
            <a:off x="7437697" y="1127269"/>
            <a:ext cx="4432940" cy="52337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2"/>
          <p:cNvSpPr/>
          <p:nvPr/>
        </p:nvSpPr>
        <p:spPr>
          <a:xfrm>
            <a:off x="202095" y="1127269"/>
            <a:ext cx="7116332" cy="52337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2"/>
          <p:cNvSpPr txBox="1"/>
          <p:nvPr>
            <p:ph type="title"/>
          </p:nvPr>
        </p:nvSpPr>
        <p:spPr>
          <a:xfrm>
            <a:off x="2083903" y="114584"/>
            <a:ext cx="6954079" cy="946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How to test the Diode?</a:t>
            </a:r>
            <a:endParaRPr/>
          </a:p>
        </p:txBody>
      </p:sp>
      <p:pic>
        <p:nvPicPr>
          <p:cNvPr id="191" name="Google Shape;191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64" y="1258956"/>
            <a:ext cx="6848062" cy="494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3252" y="1258956"/>
            <a:ext cx="4094922" cy="494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0"/>
          <p:cNvSpPr txBox="1"/>
          <p:nvPr/>
        </p:nvSpPr>
        <p:spPr>
          <a:xfrm>
            <a:off x="318052" y="172278"/>
            <a:ext cx="66658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Approximate Analysis</a:t>
            </a:r>
            <a:endParaRPr/>
          </a:p>
        </p:txBody>
      </p:sp>
      <p:pic>
        <p:nvPicPr>
          <p:cNvPr id="1083" name="Google Shape;108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052" y="1427733"/>
            <a:ext cx="4625010" cy="3276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1866" y="880164"/>
            <a:ext cx="6872081" cy="557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21"/>
          <p:cNvSpPr txBox="1"/>
          <p:nvPr/>
        </p:nvSpPr>
        <p:spPr>
          <a:xfrm>
            <a:off x="318052" y="172278"/>
            <a:ext cx="66658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Approximate Analysis</a:t>
            </a:r>
            <a:endParaRPr/>
          </a:p>
        </p:txBody>
      </p:sp>
      <p:pic>
        <p:nvPicPr>
          <p:cNvPr id="1090" name="Google Shape;109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5009" y="980662"/>
            <a:ext cx="7129668" cy="558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286" y="1532595"/>
            <a:ext cx="4200939" cy="405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537" y="5727163"/>
            <a:ext cx="2077074" cy="62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22"/>
          <p:cNvSpPr txBox="1"/>
          <p:nvPr>
            <p:ph type="title"/>
          </p:nvPr>
        </p:nvSpPr>
        <p:spPr>
          <a:xfrm>
            <a:off x="172277" y="160389"/>
            <a:ext cx="11913705" cy="62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gerian"/>
              <a:buNone/>
            </a:pPr>
            <a:r>
              <a:rPr lang="en-IN" sz="3600">
                <a:latin typeface="Algerian"/>
                <a:ea typeface="Algerian"/>
                <a:cs typeface="Algerian"/>
                <a:sym typeface="Algerian"/>
              </a:rPr>
              <a:t>Transistor saturation in Voltage divider Bias</a:t>
            </a:r>
            <a:endParaRPr/>
          </a:p>
        </p:txBody>
      </p:sp>
      <p:sp>
        <p:nvSpPr>
          <p:cNvPr id="1098" name="Google Shape;1098;p122"/>
          <p:cNvSpPr txBox="1"/>
          <p:nvPr/>
        </p:nvSpPr>
        <p:spPr>
          <a:xfrm>
            <a:off x="172277" y="859725"/>
            <a:ext cx="1156914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collector emitter circuit loop of Voltage divider bias circuit is same as that of Emitter bias, so the resulting equation for saturation current (when V</a:t>
            </a:r>
            <a:r>
              <a:rPr baseline="-25000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=0) </a:t>
            </a:r>
            <a:endParaRPr/>
          </a:p>
        </p:txBody>
      </p:sp>
      <p:pic>
        <p:nvPicPr>
          <p:cNvPr id="1099" name="Google Shape;1099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583" y="1812195"/>
            <a:ext cx="4121426" cy="138499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22"/>
          <p:cNvSpPr txBox="1"/>
          <p:nvPr/>
        </p:nvSpPr>
        <p:spPr>
          <a:xfrm>
            <a:off x="172277" y="3197190"/>
            <a:ext cx="53141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Load Line Analysis</a:t>
            </a:r>
            <a:endParaRPr/>
          </a:p>
        </p:txBody>
      </p:sp>
      <p:pic>
        <p:nvPicPr>
          <p:cNvPr id="1101" name="Google Shape;1101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3781965"/>
            <a:ext cx="12191999" cy="3076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22"/>
          <p:cNvSpPr txBox="1"/>
          <p:nvPr/>
        </p:nvSpPr>
        <p:spPr>
          <a:xfrm>
            <a:off x="7673009" y="4365103"/>
            <a:ext cx="31540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Emitter Bias circuit with, 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157" y="1615415"/>
            <a:ext cx="6626086" cy="4806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23"/>
          <p:cNvSpPr txBox="1"/>
          <p:nvPr/>
        </p:nvSpPr>
        <p:spPr>
          <a:xfrm>
            <a:off x="384313" y="191357"/>
            <a:ext cx="29684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Example 1</a:t>
            </a:r>
            <a:endParaRPr/>
          </a:p>
        </p:txBody>
      </p:sp>
      <p:pic>
        <p:nvPicPr>
          <p:cNvPr id="1109" name="Google Shape;1109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313" y="1041401"/>
            <a:ext cx="10999304" cy="85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539" y="197814"/>
            <a:ext cx="8110331" cy="6462372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24"/>
          <p:cNvSpPr txBox="1"/>
          <p:nvPr/>
        </p:nvSpPr>
        <p:spPr>
          <a:xfrm>
            <a:off x="145774" y="197814"/>
            <a:ext cx="345881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Exact Analysis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25"/>
          <p:cNvSpPr txBox="1"/>
          <p:nvPr/>
        </p:nvSpPr>
        <p:spPr>
          <a:xfrm>
            <a:off x="145774" y="197814"/>
            <a:ext cx="3458818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Approximate Analysis</a:t>
            </a:r>
            <a:endParaRPr/>
          </a:p>
        </p:txBody>
      </p:sp>
      <p:pic>
        <p:nvPicPr>
          <p:cNvPr id="1121" name="Google Shape;1121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1017" y="1676869"/>
            <a:ext cx="2151320" cy="141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7450" y="3439556"/>
            <a:ext cx="8031853" cy="321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7177" y="196678"/>
            <a:ext cx="4180632" cy="320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6"/>
          <p:cNvSpPr txBox="1"/>
          <p:nvPr>
            <p:ph type="title"/>
          </p:nvPr>
        </p:nvSpPr>
        <p:spPr>
          <a:xfrm>
            <a:off x="268356" y="136420"/>
            <a:ext cx="3362739" cy="695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2</a:t>
            </a:r>
            <a:endParaRPr/>
          </a:p>
        </p:txBody>
      </p:sp>
      <p:sp>
        <p:nvSpPr>
          <p:cNvPr id="1129" name="Google Shape;1129;p126"/>
          <p:cNvSpPr txBox="1"/>
          <p:nvPr/>
        </p:nvSpPr>
        <p:spPr>
          <a:xfrm>
            <a:off x="268356" y="770126"/>
            <a:ext cx="104659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the same example with value of Beta reduced to half i.e. 70</a:t>
            </a:r>
            <a:endParaRPr/>
          </a:p>
        </p:txBody>
      </p:sp>
      <p:pic>
        <p:nvPicPr>
          <p:cNvPr id="1130" name="Google Shape;113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3347"/>
            <a:ext cx="11820939" cy="556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27"/>
          <p:cNvSpPr/>
          <p:nvPr/>
        </p:nvSpPr>
        <p:spPr>
          <a:xfrm>
            <a:off x="2968487" y="1232452"/>
            <a:ext cx="6824870" cy="25841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27"/>
          <p:cNvSpPr txBox="1"/>
          <p:nvPr>
            <p:ph type="title"/>
          </p:nvPr>
        </p:nvSpPr>
        <p:spPr>
          <a:xfrm>
            <a:off x="204974" y="217723"/>
            <a:ext cx="10515600" cy="615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Result comparison when beta changes</a:t>
            </a:r>
            <a:endParaRPr/>
          </a:p>
        </p:txBody>
      </p:sp>
      <p:pic>
        <p:nvPicPr>
          <p:cNvPr id="1137" name="Google Shape;113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2738" y="1373078"/>
            <a:ext cx="6388584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975" y="4356445"/>
            <a:ext cx="11987026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28"/>
          <p:cNvSpPr txBox="1"/>
          <p:nvPr>
            <p:ph type="title"/>
          </p:nvPr>
        </p:nvSpPr>
        <p:spPr>
          <a:xfrm>
            <a:off x="402225" y="113333"/>
            <a:ext cx="10515600" cy="668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3</a:t>
            </a:r>
            <a:endParaRPr/>
          </a:p>
        </p:txBody>
      </p:sp>
      <p:pic>
        <p:nvPicPr>
          <p:cNvPr id="1144" name="Google Shape;1144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739595"/>
            <a:ext cx="7460973" cy="511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224" y="781878"/>
            <a:ext cx="11047653" cy="829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9"/>
          <p:cNvSpPr txBox="1"/>
          <p:nvPr>
            <p:ph type="title"/>
          </p:nvPr>
        </p:nvSpPr>
        <p:spPr>
          <a:xfrm>
            <a:off x="188844" y="153091"/>
            <a:ext cx="4449417" cy="615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151" name="Google Shape;1151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44" y="768626"/>
            <a:ext cx="11814312" cy="608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29"/>
          <p:cNvSpPr txBox="1"/>
          <p:nvPr/>
        </p:nvSpPr>
        <p:spPr>
          <a:xfrm>
            <a:off x="2955235" y="153091"/>
            <a:ext cx="90479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we can check the difference in the solution if we ignore the condition of approximate analysis or if the condition of approximate analysis is not satisfied.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/>
          <p:nvPr/>
        </p:nvSpPr>
        <p:spPr>
          <a:xfrm>
            <a:off x="702365" y="982197"/>
            <a:ext cx="10522226" cy="56438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"/>
          <p:cNvSpPr txBox="1"/>
          <p:nvPr>
            <p:ph type="title"/>
          </p:nvPr>
        </p:nvSpPr>
        <p:spPr>
          <a:xfrm>
            <a:off x="3554897" y="35357"/>
            <a:ext cx="5416826" cy="94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Types of Diodes</a:t>
            </a:r>
            <a:endParaRPr/>
          </a:p>
        </p:txBody>
      </p:sp>
      <p:pic>
        <p:nvPicPr>
          <p:cNvPr descr="GO LOOK IMPORTANTBOOK: functions and kinds of diodes on pure ..." id="199" name="Google Shape;1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887" y="1139687"/>
            <a:ext cx="10270435" cy="538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30"/>
          <p:cNvSpPr txBox="1"/>
          <p:nvPr>
            <p:ph type="title"/>
          </p:nvPr>
        </p:nvSpPr>
        <p:spPr>
          <a:xfrm>
            <a:off x="202096" y="298865"/>
            <a:ext cx="3879574" cy="443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158" name="Google Shape;115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95" y="927652"/>
            <a:ext cx="11579087" cy="563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31"/>
          <p:cNvSpPr/>
          <p:nvPr/>
        </p:nvSpPr>
        <p:spPr>
          <a:xfrm>
            <a:off x="2107096" y="1258958"/>
            <a:ext cx="7871790" cy="23987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131"/>
          <p:cNvSpPr txBox="1"/>
          <p:nvPr>
            <p:ph type="title"/>
          </p:nvPr>
        </p:nvSpPr>
        <p:spPr>
          <a:xfrm>
            <a:off x="334617" y="285612"/>
            <a:ext cx="5761383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Result Comparison</a:t>
            </a:r>
            <a:endParaRPr/>
          </a:p>
        </p:txBody>
      </p:sp>
      <p:pic>
        <p:nvPicPr>
          <p:cNvPr id="1165" name="Google Shape;116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122" y="1417984"/>
            <a:ext cx="7553738" cy="208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778" y="3886495"/>
            <a:ext cx="11420441" cy="225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32"/>
          <p:cNvSpPr txBox="1"/>
          <p:nvPr>
            <p:ph type="title"/>
          </p:nvPr>
        </p:nvSpPr>
        <p:spPr>
          <a:xfrm>
            <a:off x="278296" y="365126"/>
            <a:ext cx="11075504" cy="907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Collector Feedback Bias/ DC bias with Voltage feedback</a:t>
            </a:r>
            <a:endParaRPr/>
          </a:p>
        </p:txBody>
      </p:sp>
      <p:pic>
        <p:nvPicPr>
          <p:cNvPr id="1172" name="Google Shape;1172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30" y="1705219"/>
            <a:ext cx="7036905" cy="504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32"/>
          <p:cNvSpPr txBox="1"/>
          <p:nvPr/>
        </p:nvSpPr>
        <p:spPr>
          <a:xfrm>
            <a:off x="7394713" y="1457739"/>
            <a:ext cx="441297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level of stability can also be obtained by introducing feedback path from collector to base.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33"/>
          <p:cNvSpPr txBox="1"/>
          <p:nvPr>
            <p:ph type="title"/>
          </p:nvPr>
        </p:nvSpPr>
        <p:spPr>
          <a:xfrm>
            <a:off x="361122" y="179594"/>
            <a:ext cx="3508513" cy="880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DC Analysis</a:t>
            </a:r>
            <a:endParaRPr/>
          </a:p>
        </p:txBody>
      </p:sp>
      <p:pic>
        <p:nvPicPr>
          <p:cNvPr id="1179" name="Google Shape;1179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23" y="1060173"/>
            <a:ext cx="5064554" cy="494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8581" y="1060173"/>
            <a:ext cx="5666697" cy="60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33"/>
          <p:cNvSpPr txBox="1"/>
          <p:nvPr/>
        </p:nvSpPr>
        <p:spPr>
          <a:xfrm>
            <a:off x="5999081" y="495433"/>
            <a:ext cx="42879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Applying KVL to input loop, </a:t>
            </a:r>
            <a:endParaRPr/>
          </a:p>
        </p:txBody>
      </p:sp>
      <p:pic>
        <p:nvPicPr>
          <p:cNvPr id="1182" name="Google Shape;1182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5900" y="1912869"/>
            <a:ext cx="6896100" cy="494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33"/>
          <p:cNvSpPr txBox="1"/>
          <p:nvPr/>
        </p:nvSpPr>
        <p:spPr>
          <a:xfrm>
            <a:off x="812800" y="6005305"/>
            <a:ext cx="411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Emitter Loop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34"/>
          <p:cNvSpPr txBox="1"/>
          <p:nvPr>
            <p:ph type="title"/>
          </p:nvPr>
        </p:nvSpPr>
        <p:spPr>
          <a:xfrm>
            <a:off x="177800" y="174625"/>
            <a:ext cx="3695700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DC Analysis</a:t>
            </a:r>
            <a:endParaRPr/>
          </a:p>
        </p:txBody>
      </p:sp>
      <p:pic>
        <p:nvPicPr>
          <p:cNvPr id="1189" name="Google Shape;118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86" y="1281333"/>
            <a:ext cx="3695700" cy="468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34"/>
          <p:cNvSpPr txBox="1"/>
          <p:nvPr/>
        </p:nvSpPr>
        <p:spPr>
          <a:xfrm>
            <a:off x="341086" y="5965740"/>
            <a:ext cx="38227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Collector Emitter Loop</a:t>
            </a:r>
            <a:endParaRPr/>
          </a:p>
        </p:txBody>
      </p:sp>
      <p:pic>
        <p:nvPicPr>
          <p:cNvPr id="1191" name="Google Shape;1191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6102" y="1612900"/>
            <a:ext cx="7835898" cy="45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34"/>
          <p:cNvSpPr txBox="1"/>
          <p:nvPr/>
        </p:nvSpPr>
        <p:spPr>
          <a:xfrm>
            <a:off x="4487781" y="1050500"/>
            <a:ext cx="42879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Applying KVL to input loop, 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35"/>
          <p:cNvSpPr txBox="1"/>
          <p:nvPr>
            <p:ph type="title"/>
          </p:nvPr>
        </p:nvSpPr>
        <p:spPr>
          <a:xfrm>
            <a:off x="355600" y="265485"/>
            <a:ext cx="3683000" cy="650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Saturation </a:t>
            </a:r>
            <a:endParaRPr/>
          </a:p>
        </p:txBody>
      </p:sp>
      <p:pic>
        <p:nvPicPr>
          <p:cNvPr id="1198" name="Google Shape;1198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15" y="974799"/>
            <a:ext cx="11854378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900" y="1947637"/>
            <a:ext cx="4737100" cy="1421131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35"/>
          <p:cNvSpPr txBox="1"/>
          <p:nvPr/>
        </p:nvSpPr>
        <p:spPr>
          <a:xfrm>
            <a:off x="304801" y="3953015"/>
            <a:ext cx="60198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Load Line Analysis</a:t>
            </a:r>
            <a:endParaRPr/>
          </a:p>
        </p:txBody>
      </p:sp>
      <p:pic>
        <p:nvPicPr>
          <p:cNvPr id="1201" name="Google Shape;1201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810" y="4773307"/>
            <a:ext cx="11718389" cy="128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36"/>
          <p:cNvSpPr txBox="1"/>
          <p:nvPr>
            <p:ph type="title"/>
          </p:nvPr>
        </p:nvSpPr>
        <p:spPr>
          <a:xfrm>
            <a:off x="469900" y="238125"/>
            <a:ext cx="3479800" cy="561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4</a:t>
            </a:r>
            <a:endParaRPr/>
          </a:p>
        </p:txBody>
      </p:sp>
      <p:pic>
        <p:nvPicPr>
          <p:cNvPr id="1207" name="Google Shape;1207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700" y="1600200"/>
            <a:ext cx="7162800" cy="479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0" y="1073150"/>
            <a:ext cx="9425985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37"/>
          <p:cNvSpPr txBox="1"/>
          <p:nvPr>
            <p:ph type="title"/>
          </p:nvPr>
        </p:nvSpPr>
        <p:spPr>
          <a:xfrm>
            <a:off x="317500" y="327025"/>
            <a:ext cx="3162300" cy="600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214" name="Google Shape;121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0100" y="1057274"/>
            <a:ext cx="7848600" cy="56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38"/>
          <p:cNvSpPr txBox="1"/>
          <p:nvPr>
            <p:ph type="title"/>
          </p:nvPr>
        </p:nvSpPr>
        <p:spPr>
          <a:xfrm>
            <a:off x="393700" y="288925"/>
            <a:ext cx="3949700" cy="80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5</a:t>
            </a:r>
            <a:endParaRPr/>
          </a:p>
        </p:txBody>
      </p:sp>
      <p:sp>
        <p:nvSpPr>
          <p:cNvPr id="1220" name="Google Shape;1220;p138"/>
          <p:cNvSpPr txBox="1"/>
          <p:nvPr/>
        </p:nvSpPr>
        <p:spPr>
          <a:xfrm>
            <a:off x="393700" y="1092200"/>
            <a:ext cx="7874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the same example with Beta =135</a:t>
            </a:r>
            <a:endParaRPr/>
          </a:p>
        </p:txBody>
      </p:sp>
      <p:pic>
        <p:nvPicPr>
          <p:cNvPr id="1221" name="Google Shape;1221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781175"/>
            <a:ext cx="7874000" cy="490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38"/>
          <p:cNvSpPr txBox="1"/>
          <p:nvPr/>
        </p:nvSpPr>
        <p:spPr>
          <a:xfrm>
            <a:off x="266700" y="1781175"/>
            <a:ext cx="2628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535" y="1270001"/>
            <a:ext cx="11694930" cy="215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/>
          <p:nvPr/>
        </p:nvSpPr>
        <p:spPr>
          <a:xfrm>
            <a:off x="7543800" y="4713288"/>
            <a:ext cx="4338638" cy="19272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4"/>
          <p:cNvSpPr/>
          <p:nvPr/>
        </p:nvSpPr>
        <p:spPr>
          <a:xfrm>
            <a:off x="7543800" y="2811463"/>
            <a:ext cx="4338638" cy="19272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4"/>
          <p:cNvSpPr/>
          <p:nvPr/>
        </p:nvSpPr>
        <p:spPr>
          <a:xfrm>
            <a:off x="7543800" y="1009650"/>
            <a:ext cx="4338638" cy="18097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309563" y="576263"/>
            <a:ext cx="3652837" cy="170973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4"/>
          <p:cNvSpPr txBox="1"/>
          <p:nvPr>
            <p:ph type="title"/>
          </p:nvPr>
        </p:nvSpPr>
        <p:spPr>
          <a:xfrm>
            <a:off x="4267200" y="217488"/>
            <a:ext cx="65532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Applications</a:t>
            </a:r>
            <a:r>
              <a:rPr lang="en-IN">
                <a:latin typeface="Algerian"/>
                <a:ea typeface="Algerian"/>
                <a:cs typeface="Algerian"/>
                <a:sym typeface="Algerian"/>
              </a:rPr>
              <a:t> </a:t>
            </a:r>
            <a:r>
              <a:rPr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of Diode</a:t>
            </a:r>
            <a:endParaRPr/>
          </a:p>
        </p:txBody>
      </p:sp>
      <p:sp>
        <p:nvSpPr>
          <p:cNvPr id="209" name="Google Shape;209;p14"/>
          <p:cNvSpPr txBox="1"/>
          <p:nvPr>
            <p:ph idx="1" type="body"/>
          </p:nvPr>
        </p:nvSpPr>
        <p:spPr>
          <a:xfrm>
            <a:off x="153988" y="2678113"/>
            <a:ext cx="7239000" cy="378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Clipper Clampers-clips or clamps the waveform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Rectifiers:</a:t>
            </a:r>
            <a:endParaRPr/>
          </a:p>
          <a:p>
            <a:pPr indent="-342900" lvl="1" marL="6175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Converts AC voltage into DC voltage</a:t>
            </a:r>
            <a:endParaRPr/>
          </a:p>
          <a:p>
            <a:pPr indent="-342900" lvl="1" marL="6175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 HWR allows current to flow during half the AC cycle.</a:t>
            </a:r>
            <a:endParaRPr/>
          </a:p>
          <a:p>
            <a:pPr indent="-342900" lvl="1" marL="6175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 FWR allows current to flow during both half AC cycles.</a:t>
            </a:r>
            <a:endParaRPr/>
          </a:p>
          <a:p>
            <a:pPr indent="-342900" lvl="1" marL="6175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Transistors: </a:t>
            </a:r>
            <a:endParaRPr/>
          </a:p>
          <a:p>
            <a:pPr indent="-342900" lvl="2" marL="8921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Used to amplify small signals</a:t>
            </a:r>
            <a:endParaRPr/>
          </a:p>
          <a:p>
            <a:pPr indent="-190500" lvl="1" marL="6175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0" name="Google Shape;2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685800"/>
            <a:ext cx="3316288" cy="147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3188" y="4830763"/>
            <a:ext cx="4011612" cy="16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0013" y="1152525"/>
            <a:ext cx="4014787" cy="147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20013" y="2827338"/>
            <a:ext cx="4014787" cy="17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40"/>
          <p:cNvSpPr txBox="1"/>
          <p:nvPr>
            <p:ph type="title"/>
          </p:nvPr>
        </p:nvSpPr>
        <p:spPr>
          <a:xfrm>
            <a:off x="317500" y="250825"/>
            <a:ext cx="68326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Extra Numerical</a:t>
            </a:r>
            <a:endParaRPr/>
          </a:p>
        </p:txBody>
      </p:sp>
      <p:pic>
        <p:nvPicPr>
          <p:cNvPr id="1233" name="Google Shape;1233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597053"/>
            <a:ext cx="8661400" cy="490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500" y="1068013"/>
            <a:ext cx="7628404" cy="42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41"/>
          <p:cNvSpPr txBox="1"/>
          <p:nvPr>
            <p:ph type="title"/>
          </p:nvPr>
        </p:nvSpPr>
        <p:spPr>
          <a:xfrm>
            <a:off x="279400" y="239712"/>
            <a:ext cx="2844800" cy="612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240" name="Google Shape;1240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400" y="546100"/>
            <a:ext cx="6616700" cy="61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42"/>
          <p:cNvSpPr txBox="1"/>
          <p:nvPr>
            <p:ph type="title"/>
          </p:nvPr>
        </p:nvSpPr>
        <p:spPr>
          <a:xfrm>
            <a:off x="346074" y="200025"/>
            <a:ext cx="3564315" cy="650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246" name="Google Shape;1246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931" y="1590946"/>
            <a:ext cx="7429500" cy="46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074" y="984793"/>
            <a:ext cx="4041023" cy="121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43"/>
          <p:cNvSpPr txBox="1"/>
          <p:nvPr>
            <p:ph type="title"/>
          </p:nvPr>
        </p:nvSpPr>
        <p:spPr>
          <a:xfrm>
            <a:off x="330200" y="288925"/>
            <a:ext cx="2946400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253" name="Google Shape;1253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1079500"/>
            <a:ext cx="10629900" cy="5416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44"/>
          <p:cNvSpPr txBox="1"/>
          <p:nvPr>
            <p:ph type="title"/>
          </p:nvPr>
        </p:nvSpPr>
        <p:spPr>
          <a:xfrm>
            <a:off x="292100" y="263525"/>
            <a:ext cx="2590800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259" name="Google Shape;125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900" y="1933435"/>
            <a:ext cx="6464300" cy="435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100" y="1143000"/>
            <a:ext cx="7517311" cy="701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45"/>
          <p:cNvSpPr txBox="1"/>
          <p:nvPr>
            <p:ph type="title"/>
          </p:nvPr>
        </p:nvSpPr>
        <p:spPr>
          <a:xfrm>
            <a:off x="215900" y="20787"/>
            <a:ext cx="2768600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266" name="Google Shape;1266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1057488"/>
            <a:ext cx="10642600" cy="219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3429000"/>
            <a:ext cx="3481615" cy="30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6185" y="3514512"/>
            <a:ext cx="3481615" cy="2929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9" name="Google Shape;1269;p145"/>
          <p:cNvCxnSpPr/>
          <p:nvPr/>
        </p:nvCxnSpPr>
        <p:spPr>
          <a:xfrm>
            <a:off x="5651500" y="3514512"/>
            <a:ext cx="0" cy="29294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46"/>
          <p:cNvSpPr txBox="1"/>
          <p:nvPr>
            <p:ph type="title"/>
          </p:nvPr>
        </p:nvSpPr>
        <p:spPr>
          <a:xfrm>
            <a:off x="508000" y="288925"/>
            <a:ext cx="3492500" cy="777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275" name="Google Shape;1275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250" y="2159000"/>
            <a:ext cx="7048500" cy="408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00" y="1376114"/>
            <a:ext cx="6502400" cy="537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46"/>
          <p:cNvSpPr txBox="1"/>
          <p:nvPr/>
        </p:nvSpPr>
        <p:spPr>
          <a:xfrm>
            <a:off x="7962900" y="3429000"/>
            <a:ext cx="2679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Beta = 90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47"/>
          <p:cNvSpPr txBox="1"/>
          <p:nvPr>
            <p:ph type="title"/>
          </p:nvPr>
        </p:nvSpPr>
        <p:spPr>
          <a:xfrm>
            <a:off x="266700" y="250825"/>
            <a:ext cx="4114800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283" name="Google Shape;1283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272" y="1041400"/>
            <a:ext cx="8682425" cy="22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84" y="3429000"/>
            <a:ext cx="4114800" cy="304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6485" y="3555776"/>
            <a:ext cx="6745515" cy="3048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6" name="Google Shape;1286;p147"/>
          <p:cNvCxnSpPr/>
          <p:nvPr/>
        </p:nvCxnSpPr>
        <p:spPr>
          <a:xfrm>
            <a:off x="4851400" y="3555776"/>
            <a:ext cx="0" cy="304822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48"/>
          <p:cNvSpPr txBox="1"/>
          <p:nvPr>
            <p:ph type="title"/>
          </p:nvPr>
        </p:nvSpPr>
        <p:spPr>
          <a:xfrm>
            <a:off x="393700" y="292100"/>
            <a:ext cx="2997200" cy="1042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292" name="Google Shape;1292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500" y="2590800"/>
            <a:ext cx="6714504" cy="298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" y="1553368"/>
            <a:ext cx="9506514" cy="707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49"/>
          <p:cNvSpPr txBox="1"/>
          <p:nvPr>
            <p:ph type="title"/>
          </p:nvPr>
        </p:nvSpPr>
        <p:spPr>
          <a:xfrm>
            <a:off x="215900" y="182154"/>
            <a:ext cx="37973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299" name="Google Shape;1299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228" y="684212"/>
            <a:ext cx="7400472" cy="596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 txBox="1"/>
          <p:nvPr>
            <p:ph type="title"/>
          </p:nvPr>
        </p:nvSpPr>
        <p:spPr>
          <a:xfrm>
            <a:off x="2400300" y="219352"/>
            <a:ext cx="7086600" cy="589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>
                <a:latin typeface="Algerian"/>
                <a:ea typeface="Algerian"/>
                <a:cs typeface="Algerian"/>
                <a:sym typeface="Algerian"/>
              </a:rPr>
              <a:t>Numerical on Zener Diode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198783" y="1272209"/>
            <a:ext cx="1148963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 1) For the circuit shown in given Figure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find : (i)  the output voltage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(ii) the voltage drop across series resistance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(iii) the current through zener diode.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539" y="3154017"/>
            <a:ext cx="10131287" cy="333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50"/>
          <p:cNvSpPr txBox="1"/>
          <p:nvPr>
            <p:ph type="title"/>
          </p:nvPr>
        </p:nvSpPr>
        <p:spPr>
          <a:xfrm>
            <a:off x="317500" y="301625"/>
            <a:ext cx="36576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305" name="Google Shape;1305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0100" y="1966302"/>
            <a:ext cx="7721600" cy="459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100" y="1250300"/>
            <a:ext cx="5927864" cy="4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51"/>
          <p:cNvSpPr txBox="1"/>
          <p:nvPr>
            <p:ph type="title"/>
          </p:nvPr>
        </p:nvSpPr>
        <p:spPr>
          <a:xfrm>
            <a:off x="368300" y="276225"/>
            <a:ext cx="28829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312" name="Google Shape;131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161" y="1282700"/>
            <a:ext cx="3959225" cy="313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801" y="450259"/>
            <a:ext cx="4402138" cy="320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412" y="4864101"/>
            <a:ext cx="4756335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0501" y="4079734"/>
            <a:ext cx="5549900" cy="2524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52"/>
          <p:cNvSpPr txBox="1"/>
          <p:nvPr>
            <p:ph type="title"/>
          </p:nvPr>
        </p:nvSpPr>
        <p:spPr>
          <a:xfrm>
            <a:off x="355600" y="238125"/>
            <a:ext cx="74295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continued..</a:t>
            </a:r>
            <a:endParaRPr/>
          </a:p>
        </p:txBody>
      </p:sp>
      <p:pic>
        <p:nvPicPr>
          <p:cNvPr id="1321" name="Google Shape;132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192" y="3429000"/>
            <a:ext cx="10215808" cy="1333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1100" y="238125"/>
            <a:ext cx="5575300" cy="292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0" y="4762722"/>
            <a:ext cx="9169400" cy="175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53"/>
          <p:cNvSpPr txBox="1"/>
          <p:nvPr>
            <p:ph type="title"/>
          </p:nvPr>
        </p:nvSpPr>
        <p:spPr>
          <a:xfrm>
            <a:off x="342900" y="212725"/>
            <a:ext cx="5994400" cy="650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continued..</a:t>
            </a:r>
            <a:endParaRPr/>
          </a:p>
        </p:txBody>
      </p:sp>
      <p:pic>
        <p:nvPicPr>
          <p:cNvPr id="1329" name="Google Shape;1329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327619"/>
            <a:ext cx="4867275" cy="484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0503" y="1429219"/>
            <a:ext cx="5354638" cy="323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54"/>
          <p:cNvSpPr txBox="1"/>
          <p:nvPr/>
        </p:nvSpPr>
        <p:spPr>
          <a:xfrm>
            <a:off x="3479800" y="1859340"/>
            <a:ext cx="52324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Design Problems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55"/>
          <p:cNvSpPr txBox="1"/>
          <p:nvPr>
            <p:ph type="title"/>
          </p:nvPr>
        </p:nvSpPr>
        <p:spPr>
          <a:xfrm>
            <a:off x="406400" y="276225"/>
            <a:ext cx="38989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341" name="Google Shape;1341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650" y="2063518"/>
            <a:ext cx="6616700" cy="451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199" y="1006127"/>
            <a:ext cx="11425541" cy="111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56"/>
          <p:cNvSpPr txBox="1"/>
          <p:nvPr>
            <p:ph type="title"/>
          </p:nvPr>
        </p:nvSpPr>
        <p:spPr>
          <a:xfrm>
            <a:off x="368300" y="352425"/>
            <a:ext cx="28829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348" name="Google Shape;1348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450" y="1128186"/>
            <a:ext cx="7715250" cy="572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57"/>
          <p:cNvSpPr txBox="1"/>
          <p:nvPr>
            <p:ph type="title"/>
          </p:nvPr>
        </p:nvSpPr>
        <p:spPr>
          <a:xfrm>
            <a:off x="406400" y="365125"/>
            <a:ext cx="6146800" cy="841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continued..</a:t>
            </a:r>
            <a:endParaRPr/>
          </a:p>
        </p:txBody>
      </p:sp>
      <p:pic>
        <p:nvPicPr>
          <p:cNvPr id="1354" name="Google Shape;1354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0448" y="1604195"/>
            <a:ext cx="8207252" cy="364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4196"/>
            <a:ext cx="12192000" cy="690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59"/>
          <p:cNvSpPr txBox="1"/>
          <p:nvPr>
            <p:ph type="title"/>
          </p:nvPr>
        </p:nvSpPr>
        <p:spPr>
          <a:xfrm>
            <a:off x="838200" y="365125"/>
            <a:ext cx="35433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365" name="Google Shape;1365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762" y="1290637"/>
            <a:ext cx="10515600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3444" y="2077242"/>
            <a:ext cx="6328956" cy="422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308113" y="298866"/>
            <a:ext cx="10515600" cy="77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 of  Ex 1</a:t>
            </a:r>
            <a:endParaRPr/>
          </a:p>
        </p:txBody>
      </p:sp>
      <p:sp>
        <p:nvSpPr>
          <p:cNvPr id="226" name="Google Shape;226;p16"/>
          <p:cNvSpPr txBox="1"/>
          <p:nvPr/>
        </p:nvSpPr>
        <p:spPr>
          <a:xfrm>
            <a:off x="187186" y="1191310"/>
            <a:ext cx="1190127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remove the zener diode in Fig. 1, the voltage V across the open-circuit 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1649" y="1625834"/>
            <a:ext cx="4525513" cy="1101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 txBox="1"/>
          <p:nvPr/>
        </p:nvSpPr>
        <p:spPr>
          <a:xfrm>
            <a:off x="262145" y="2730640"/>
            <a:ext cx="1109206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voltage across zener diode is greater than V</a:t>
            </a:r>
            <a:r>
              <a:rPr baseline="-25000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(= 50 V), the zener is in the “on” state. It can, therefore, be represented by a battery of 50 V</a:t>
            </a:r>
            <a:endParaRPr/>
          </a:p>
        </p:txBody>
      </p:sp>
      <p:pic>
        <p:nvPicPr>
          <p:cNvPr id="229" name="Google Shape;229;p1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1650" y="3778053"/>
            <a:ext cx="3608526" cy="55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11896" y="4354275"/>
            <a:ext cx="6308034" cy="65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8051" y="5232166"/>
            <a:ext cx="6191663" cy="162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81530" y="5232166"/>
            <a:ext cx="5806936" cy="143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60"/>
          <p:cNvSpPr txBox="1"/>
          <p:nvPr>
            <p:ph type="title"/>
          </p:nvPr>
        </p:nvSpPr>
        <p:spPr>
          <a:xfrm>
            <a:off x="457200" y="352425"/>
            <a:ext cx="2616200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372" name="Google Shape;1372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1511603"/>
            <a:ext cx="5981700" cy="499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0284" y="1358900"/>
            <a:ext cx="5611716" cy="285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4" name="Google Shape;1374;p160"/>
          <p:cNvCxnSpPr/>
          <p:nvPr/>
        </p:nvCxnSpPr>
        <p:spPr>
          <a:xfrm>
            <a:off x="6428726" y="107950"/>
            <a:ext cx="99916" cy="535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5" name="Google Shape;1375;p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5632394"/>
            <a:ext cx="5981700" cy="111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61"/>
          <p:cNvSpPr txBox="1"/>
          <p:nvPr>
            <p:ph type="title"/>
          </p:nvPr>
        </p:nvSpPr>
        <p:spPr>
          <a:xfrm>
            <a:off x="342900" y="288925"/>
            <a:ext cx="37211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381" name="Google Shape;1381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628" y="1016000"/>
            <a:ext cx="11211772" cy="11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2000" y="2474822"/>
            <a:ext cx="4279900" cy="39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61"/>
          <p:cNvSpPr txBox="1"/>
          <p:nvPr/>
        </p:nvSpPr>
        <p:spPr>
          <a:xfrm>
            <a:off x="10477500" y="1552228"/>
            <a:ext cx="23495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Beta =110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62"/>
          <p:cNvSpPr/>
          <p:nvPr/>
        </p:nvSpPr>
        <p:spPr>
          <a:xfrm>
            <a:off x="10261600" y="5003800"/>
            <a:ext cx="1930400" cy="166012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162"/>
          <p:cNvSpPr txBox="1"/>
          <p:nvPr>
            <p:ph type="title"/>
          </p:nvPr>
        </p:nvSpPr>
        <p:spPr>
          <a:xfrm>
            <a:off x="330200" y="301625"/>
            <a:ext cx="4381500" cy="612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390" name="Google Shape;1390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0" y="963161"/>
            <a:ext cx="4914900" cy="559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900" y="194073"/>
            <a:ext cx="4711700" cy="599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2" name="Google Shape;1392;p162"/>
          <p:cNvCxnSpPr/>
          <p:nvPr/>
        </p:nvCxnSpPr>
        <p:spPr>
          <a:xfrm>
            <a:off x="5346700" y="747712"/>
            <a:ext cx="88900" cy="62499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93" name="Google Shape;1393;p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69673" y="5165525"/>
            <a:ext cx="1714254" cy="13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63"/>
          <p:cNvSpPr txBox="1"/>
          <p:nvPr>
            <p:ph type="title"/>
          </p:nvPr>
        </p:nvSpPr>
        <p:spPr>
          <a:xfrm>
            <a:off x="406400" y="365125"/>
            <a:ext cx="25400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399" name="Google Shape;1399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2197325"/>
            <a:ext cx="7315200" cy="42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62" y="1190697"/>
            <a:ext cx="11056938" cy="81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64"/>
          <p:cNvSpPr txBox="1"/>
          <p:nvPr>
            <p:ph type="title"/>
          </p:nvPr>
        </p:nvSpPr>
        <p:spPr>
          <a:xfrm>
            <a:off x="317500" y="352425"/>
            <a:ext cx="2768600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406" name="Google Shape;1406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200" y="1173175"/>
            <a:ext cx="8115300" cy="53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65"/>
          <p:cNvSpPr txBox="1"/>
          <p:nvPr>
            <p:ph type="title"/>
          </p:nvPr>
        </p:nvSpPr>
        <p:spPr>
          <a:xfrm>
            <a:off x="266700" y="250825"/>
            <a:ext cx="3098800" cy="80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412" name="Google Shape;1412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100" y="1803400"/>
            <a:ext cx="70358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62" y="1054100"/>
            <a:ext cx="10663238" cy="8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66"/>
          <p:cNvSpPr txBox="1"/>
          <p:nvPr>
            <p:ph type="title"/>
          </p:nvPr>
        </p:nvSpPr>
        <p:spPr>
          <a:xfrm>
            <a:off x="190500" y="288925"/>
            <a:ext cx="4584700" cy="67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419" name="Google Shape;1419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5800" y="530225"/>
            <a:ext cx="6426200" cy="57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149933"/>
            <a:ext cx="5384800" cy="5066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1" name="Google Shape;1421;p166"/>
          <p:cNvCxnSpPr/>
          <p:nvPr/>
        </p:nvCxnSpPr>
        <p:spPr>
          <a:xfrm>
            <a:off x="5765800" y="965200"/>
            <a:ext cx="0" cy="589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67"/>
          <p:cNvSpPr txBox="1"/>
          <p:nvPr>
            <p:ph type="title"/>
          </p:nvPr>
        </p:nvSpPr>
        <p:spPr>
          <a:xfrm>
            <a:off x="355600" y="352425"/>
            <a:ext cx="95250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on PNP Transistor</a:t>
            </a:r>
            <a:endParaRPr/>
          </a:p>
        </p:txBody>
      </p:sp>
      <p:pic>
        <p:nvPicPr>
          <p:cNvPr id="1427" name="Google Shape;1427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984" y="1355303"/>
            <a:ext cx="9323615" cy="5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4700" y="2087689"/>
            <a:ext cx="6426199" cy="454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68"/>
          <p:cNvSpPr txBox="1"/>
          <p:nvPr>
            <p:ph type="title"/>
          </p:nvPr>
        </p:nvSpPr>
        <p:spPr>
          <a:xfrm>
            <a:off x="444500" y="339725"/>
            <a:ext cx="3864428" cy="67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434" name="Google Shape;143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99" y="1429341"/>
            <a:ext cx="4199145" cy="159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388" y="3429000"/>
            <a:ext cx="5456912" cy="81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00" y="4824432"/>
            <a:ext cx="6730804" cy="152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77200" y="389852"/>
            <a:ext cx="3530600" cy="13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21930" y="1781932"/>
            <a:ext cx="5456912" cy="31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7200" y="5143050"/>
            <a:ext cx="4089400" cy="1325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0" name="Google Shape;1440;p168"/>
          <p:cNvCxnSpPr/>
          <p:nvPr/>
        </p:nvCxnSpPr>
        <p:spPr>
          <a:xfrm>
            <a:off x="6721930" y="127000"/>
            <a:ext cx="0" cy="67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>
            <p:ph type="title"/>
          </p:nvPr>
        </p:nvSpPr>
        <p:spPr>
          <a:xfrm>
            <a:off x="2441713" y="171912"/>
            <a:ext cx="8120270" cy="920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b="1" lang="en-IN">
                <a:latin typeface="Algerian"/>
                <a:ea typeface="Algerian"/>
                <a:cs typeface="Algerian"/>
                <a:sym typeface="Algerian"/>
              </a:rPr>
              <a:t>Numerical on Zener Diode</a:t>
            </a:r>
            <a:endParaRPr/>
          </a:p>
        </p:txBody>
      </p:sp>
      <p:sp>
        <p:nvSpPr>
          <p:cNvPr id="238" name="Google Shape;238;p17"/>
          <p:cNvSpPr txBox="1"/>
          <p:nvPr/>
        </p:nvSpPr>
        <p:spPr>
          <a:xfrm>
            <a:off x="367348" y="1573192"/>
            <a:ext cx="114573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Ex.2) For the circuit given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(i),find the maximum and minimum values of zener diode current.</a:t>
            </a:r>
            <a:endParaRPr/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400" y="3008243"/>
            <a:ext cx="7646686" cy="314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24"/>
            <a:ext cx="12191999" cy="685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20"/>
            <a:ext cx="12192000" cy="683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74"/>
          <p:cNvSpPr txBox="1"/>
          <p:nvPr>
            <p:ph type="title"/>
          </p:nvPr>
        </p:nvSpPr>
        <p:spPr>
          <a:xfrm>
            <a:off x="546651" y="219351"/>
            <a:ext cx="5801139" cy="734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Stability Factor</a:t>
            </a:r>
            <a:endParaRPr/>
          </a:p>
        </p:txBody>
      </p:sp>
      <p:pic>
        <p:nvPicPr>
          <p:cNvPr id="1471" name="Google Shape;1471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06" y="1391477"/>
            <a:ext cx="11928694" cy="494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75"/>
          <p:cNvSpPr txBox="1"/>
          <p:nvPr>
            <p:ph type="title"/>
          </p:nvPr>
        </p:nvSpPr>
        <p:spPr>
          <a:xfrm>
            <a:off x="450574" y="219351"/>
            <a:ext cx="10515600" cy="840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Stability Factor</a:t>
            </a:r>
            <a:endParaRPr/>
          </a:p>
        </p:txBody>
      </p:sp>
      <p:pic>
        <p:nvPicPr>
          <p:cNvPr id="1477" name="Google Shape;1477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34" y="1179443"/>
            <a:ext cx="11767931" cy="5313433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75"/>
          <p:cNvSpPr txBox="1"/>
          <p:nvPr/>
        </p:nvSpPr>
        <p:spPr>
          <a:xfrm>
            <a:off x="3723860" y="4207565"/>
            <a:ext cx="14047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S’ =</a:t>
            </a:r>
            <a:endParaRPr/>
          </a:p>
        </p:txBody>
      </p:sp>
      <p:sp>
        <p:nvSpPr>
          <p:cNvPr id="1479" name="Google Shape;1479;p175"/>
          <p:cNvSpPr txBox="1"/>
          <p:nvPr/>
        </p:nvSpPr>
        <p:spPr>
          <a:xfrm>
            <a:off x="3869635" y="5512904"/>
            <a:ext cx="12589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S’’ =</a:t>
            </a:r>
            <a:endParaRPr/>
          </a:p>
        </p:txBody>
      </p:sp>
      <p:sp>
        <p:nvSpPr>
          <p:cNvPr id="1480" name="Google Shape;1480;p175"/>
          <p:cNvSpPr txBox="1"/>
          <p:nvPr/>
        </p:nvSpPr>
        <p:spPr>
          <a:xfrm>
            <a:off x="3829876" y="2902227"/>
            <a:ext cx="9541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5" name="Google Shape;1485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021"/>
            <a:ext cx="12192000" cy="665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995"/>
            <a:ext cx="12192000" cy="681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374" y="1612412"/>
            <a:ext cx="9157252" cy="405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178"/>
          <p:cNvSpPr txBox="1"/>
          <p:nvPr/>
        </p:nvSpPr>
        <p:spPr>
          <a:xfrm>
            <a:off x="1981200" y="145774"/>
            <a:ext cx="81368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Stability Factor for Fixed Bias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9386"/>
            <a:ext cx="12192000" cy="688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/>
          <p:nvPr>
            <p:ph type="title"/>
          </p:nvPr>
        </p:nvSpPr>
        <p:spPr>
          <a:xfrm>
            <a:off x="3553239" y="206048"/>
            <a:ext cx="5085522" cy="509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of  Ex 2</a:t>
            </a:r>
            <a:endParaRPr/>
          </a:p>
        </p:txBody>
      </p:sp>
      <p:sp>
        <p:nvSpPr>
          <p:cNvPr id="245" name="Google Shape;245;p18"/>
          <p:cNvSpPr txBox="1"/>
          <p:nvPr/>
        </p:nvSpPr>
        <p:spPr>
          <a:xfrm>
            <a:off x="255105" y="1232452"/>
            <a:ext cx="105156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zener current: 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The zener will conduct maximum current when the input voltage is maximum i.e. 120 V. Under such conditions :</a:t>
            </a:r>
            <a:endParaRPr/>
          </a:p>
        </p:txBody>
      </p:sp>
      <p:pic>
        <p:nvPicPr>
          <p:cNvPr id="246" name="Google Shape;246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464905"/>
            <a:ext cx="10515600" cy="408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Google Shape;1506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0"/>
            <a:ext cx="12191999" cy="685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514" y="967409"/>
            <a:ext cx="10136563" cy="4691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52"/>
            <a:ext cx="12192000" cy="685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869" y="913516"/>
            <a:ext cx="10734261" cy="503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864"/>
            <a:ext cx="12192000" cy="6821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Google Shape;1531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"/>
            <a:ext cx="12192000" cy="682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7787" y="1868557"/>
            <a:ext cx="3224213" cy="1007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" name="Google Shape;1537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11" y="699053"/>
            <a:ext cx="12143578" cy="545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948" y="1449221"/>
            <a:ext cx="11304103" cy="4842128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188"/>
          <p:cNvSpPr txBox="1"/>
          <p:nvPr/>
        </p:nvSpPr>
        <p:spPr>
          <a:xfrm>
            <a:off x="3202174" y="460634"/>
            <a:ext cx="60694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Process of Thermal Runaway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/>
          <p:nvPr>
            <p:ph type="title"/>
          </p:nvPr>
        </p:nvSpPr>
        <p:spPr>
          <a:xfrm>
            <a:off x="3654287" y="169839"/>
            <a:ext cx="4588565" cy="578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of  Ex 2</a:t>
            </a:r>
            <a:endParaRPr/>
          </a:p>
        </p:txBody>
      </p:sp>
      <p:sp>
        <p:nvSpPr>
          <p:cNvPr id="252" name="Google Shape;252;p19"/>
          <p:cNvSpPr txBox="1"/>
          <p:nvPr/>
        </p:nvSpPr>
        <p:spPr>
          <a:xfrm>
            <a:off x="225287" y="1192696"/>
            <a:ext cx="1090654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Zener current: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The zener will conduct minimum current when the input voltage is minimum i.e. 80 V. Under such conditions, we have,</a:t>
            </a:r>
            <a:endParaRPr/>
          </a:p>
        </p:txBody>
      </p:sp>
      <p:pic>
        <p:nvPicPr>
          <p:cNvPr id="253" name="Google Shape;253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04" y="2491409"/>
            <a:ext cx="10045149" cy="361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56" y="1497496"/>
            <a:ext cx="11502887" cy="410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513"/>
            <a:ext cx="12191999" cy="677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92"/>
          <p:cNvSpPr/>
          <p:nvPr/>
        </p:nvSpPr>
        <p:spPr>
          <a:xfrm>
            <a:off x="1060174" y="768627"/>
            <a:ext cx="9647583" cy="393647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192"/>
          <p:cNvSpPr txBox="1"/>
          <p:nvPr>
            <p:ph type="title"/>
          </p:nvPr>
        </p:nvSpPr>
        <p:spPr>
          <a:xfrm>
            <a:off x="3965712" y="7929"/>
            <a:ext cx="5496340" cy="651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JFET and BJT</a:t>
            </a:r>
            <a:endParaRPr/>
          </a:p>
        </p:txBody>
      </p:sp>
      <p:pic>
        <p:nvPicPr>
          <p:cNvPr id="1570" name="Google Shape;1570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450" y="892740"/>
            <a:ext cx="9303027" cy="368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3043" y="4705104"/>
            <a:ext cx="4969565" cy="2144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93"/>
          <p:cNvSpPr/>
          <p:nvPr/>
        </p:nvSpPr>
        <p:spPr>
          <a:xfrm>
            <a:off x="6679096" y="1948070"/>
            <a:ext cx="5062330" cy="339255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93"/>
          <p:cNvSpPr txBox="1"/>
          <p:nvPr>
            <p:ph type="title"/>
          </p:nvPr>
        </p:nvSpPr>
        <p:spPr>
          <a:xfrm>
            <a:off x="344557" y="365125"/>
            <a:ext cx="11009243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gerian"/>
              <a:buNone/>
            </a:pPr>
            <a:r>
              <a:rPr lang="en-IN" sz="3600">
                <a:latin typeface="Algerian"/>
                <a:ea typeface="Algerian"/>
                <a:cs typeface="Algerian"/>
                <a:sym typeface="Algerian"/>
              </a:rPr>
              <a:t>Important equations for DC Analysis of FET</a:t>
            </a:r>
            <a:endParaRPr/>
          </a:p>
        </p:txBody>
      </p:sp>
      <p:pic>
        <p:nvPicPr>
          <p:cNvPr id="1578" name="Google Shape;1578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78" y="1678661"/>
            <a:ext cx="2716695" cy="21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408" y="4319796"/>
            <a:ext cx="4261195" cy="142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0192" y="2100055"/>
            <a:ext cx="4742208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94"/>
          <p:cNvSpPr/>
          <p:nvPr/>
        </p:nvSpPr>
        <p:spPr>
          <a:xfrm>
            <a:off x="493642" y="2376958"/>
            <a:ext cx="5084471" cy="44341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94"/>
          <p:cNvSpPr txBox="1"/>
          <p:nvPr>
            <p:ph type="title"/>
          </p:nvPr>
        </p:nvSpPr>
        <p:spPr>
          <a:xfrm>
            <a:off x="493643" y="46853"/>
            <a:ext cx="10515600" cy="880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Fixed Bias Configuration</a:t>
            </a:r>
            <a:endParaRPr/>
          </a:p>
        </p:txBody>
      </p:sp>
      <p:pic>
        <p:nvPicPr>
          <p:cNvPr id="1587" name="Google Shape;1587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546" y="2624297"/>
            <a:ext cx="4726661" cy="393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2583" y="3145110"/>
            <a:ext cx="4726660" cy="143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1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642" y="1124282"/>
            <a:ext cx="11367053" cy="105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95"/>
          <p:cNvSpPr txBox="1"/>
          <p:nvPr>
            <p:ph type="title"/>
          </p:nvPr>
        </p:nvSpPr>
        <p:spPr>
          <a:xfrm>
            <a:off x="838200" y="365126"/>
            <a:ext cx="10515600" cy="787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Fixed Bias Configuration</a:t>
            </a:r>
            <a:endParaRPr/>
          </a:p>
        </p:txBody>
      </p:sp>
      <p:pic>
        <p:nvPicPr>
          <p:cNvPr id="1595" name="Google Shape;1595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80" y="1152940"/>
            <a:ext cx="3862387" cy="514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2698" y="1325651"/>
            <a:ext cx="3074711" cy="119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8694" y="2695107"/>
            <a:ext cx="7993306" cy="379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42528"/>
            <a:ext cx="10390094" cy="85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4199" y="3191812"/>
            <a:ext cx="2463602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3189" y="3863752"/>
            <a:ext cx="1685622" cy="46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4199" y="4417028"/>
            <a:ext cx="3155139" cy="2220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96"/>
          <p:cNvSpPr txBox="1"/>
          <p:nvPr>
            <p:ph type="title"/>
          </p:nvPr>
        </p:nvSpPr>
        <p:spPr>
          <a:xfrm>
            <a:off x="838200" y="365126"/>
            <a:ext cx="10515600" cy="787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Fixed Bias Configuration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97"/>
          <p:cNvSpPr/>
          <p:nvPr/>
        </p:nvSpPr>
        <p:spPr>
          <a:xfrm>
            <a:off x="0" y="1908314"/>
            <a:ext cx="12192000" cy="485029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197"/>
          <p:cNvSpPr txBox="1"/>
          <p:nvPr>
            <p:ph type="title"/>
          </p:nvPr>
        </p:nvSpPr>
        <p:spPr>
          <a:xfrm>
            <a:off x="147553" y="245857"/>
            <a:ext cx="11896893" cy="761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gerian"/>
              <a:buNone/>
            </a:pPr>
            <a:r>
              <a:rPr lang="en-IN" sz="3600">
                <a:latin typeface="Algerian"/>
                <a:ea typeface="Algerian"/>
                <a:cs typeface="Algerian"/>
                <a:sym typeface="Algerian"/>
              </a:rPr>
              <a:t>Graphical Analysis of Fixed Bias configuration</a:t>
            </a:r>
            <a:endParaRPr/>
          </a:p>
        </p:txBody>
      </p:sp>
      <p:pic>
        <p:nvPicPr>
          <p:cNvPr id="1613" name="Google Shape;1613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29" y="1262298"/>
            <a:ext cx="12069171" cy="49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984" y="2171160"/>
            <a:ext cx="4816757" cy="397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244" y="6050249"/>
            <a:ext cx="2191038" cy="49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7282" y="6143113"/>
            <a:ext cx="1554331" cy="40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8473" y="2154045"/>
            <a:ext cx="4333795" cy="393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97321" y="6038430"/>
            <a:ext cx="2364577" cy="49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52728" y="6101501"/>
            <a:ext cx="3673340" cy="4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98"/>
          <p:cNvSpPr txBox="1"/>
          <p:nvPr>
            <p:ph type="title"/>
          </p:nvPr>
        </p:nvSpPr>
        <p:spPr>
          <a:xfrm>
            <a:off x="212035" y="365126"/>
            <a:ext cx="11979965" cy="81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gerian"/>
              <a:buNone/>
            </a:pPr>
            <a:r>
              <a:rPr lang="en-IN" sz="3600">
                <a:latin typeface="Algerian"/>
                <a:ea typeface="Algerian"/>
                <a:cs typeface="Algerian"/>
                <a:sym typeface="Algerian"/>
              </a:rPr>
              <a:t>Graphical Analysis of Fixed Bias configuration</a:t>
            </a:r>
            <a:endParaRPr sz="3600"/>
          </a:p>
        </p:txBody>
      </p:sp>
      <p:pic>
        <p:nvPicPr>
          <p:cNvPr id="1625" name="Google Shape;1625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08" y="1815548"/>
            <a:ext cx="11260183" cy="131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281" y="3127513"/>
            <a:ext cx="11309471" cy="185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99"/>
          <p:cNvSpPr txBox="1"/>
          <p:nvPr>
            <p:ph type="title"/>
          </p:nvPr>
        </p:nvSpPr>
        <p:spPr>
          <a:xfrm>
            <a:off x="308113" y="153091"/>
            <a:ext cx="10515600" cy="576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1</a:t>
            </a:r>
            <a:endParaRPr/>
          </a:p>
        </p:txBody>
      </p:sp>
      <p:pic>
        <p:nvPicPr>
          <p:cNvPr id="1632" name="Google Shape;1632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2" y="1152939"/>
            <a:ext cx="6070324" cy="555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1676" y="887895"/>
            <a:ext cx="6070324" cy="5195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4" name="Google Shape;1634;p199"/>
          <p:cNvCxnSpPr/>
          <p:nvPr/>
        </p:nvCxnSpPr>
        <p:spPr>
          <a:xfrm>
            <a:off x="5976730" y="1152939"/>
            <a:ext cx="119270" cy="555197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212035" y="366643"/>
            <a:ext cx="11595653" cy="6007653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>
            <p:ph type="title"/>
          </p:nvPr>
        </p:nvSpPr>
        <p:spPr>
          <a:xfrm>
            <a:off x="384312" y="366643"/>
            <a:ext cx="11102009" cy="840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Points to be covered in todays class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544994" y="171960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DC Load Line analysis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Common Base Configuration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Input Output Characteristics of CB configuration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Common Collector Configuration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Input Output Characteristics of CC configuration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Comparison of CE, CB and CC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3023152" y="251345"/>
            <a:ext cx="7472570" cy="530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>
                <a:latin typeface="Algerian"/>
                <a:ea typeface="Algerian"/>
                <a:cs typeface="Algerian"/>
                <a:sym typeface="Algerian"/>
              </a:rPr>
              <a:t>Numerical on Zener Diode</a:t>
            </a:r>
            <a:endParaRPr/>
          </a:p>
        </p:txBody>
      </p:sp>
      <p:sp>
        <p:nvSpPr>
          <p:cNvPr id="259" name="Google Shape;259;p20"/>
          <p:cNvSpPr txBox="1"/>
          <p:nvPr/>
        </p:nvSpPr>
        <p:spPr>
          <a:xfrm>
            <a:off x="185531" y="1169850"/>
            <a:ext cx="1182093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 3) A 7.2 V zener is used in the circuit shown in Fig. 3 and the load current is to vary from 12 to 100 mA. Find the value of series resistance R to maintain a voltage of 7.2 V across the load. The input voltage is constant at 12V and the minimum zener current is 10 mA.</a:t>
            </a:r>
            <a:endParaRPr/>
          </a:p>
        </p:txBody>
      </p:sp>
      <p:pic>
        <p:nvPicPr>
          <p:cNvPr id="260" name="Google Shape;260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3378" y="3214677"/>
            <a:ext cx="9485243" cy="346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0"/>
          <p:cNvSpPr txBox="1"/>
          <p:nvPr>
            <p:ph type="title"/>
          </p:nvPr>
        </p:nvSpPr>
        <p:spPr>
          <a:xfrm>
            <a:off x="268356" y="155989"/>
            <a:ext cx="10515600" cy="787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Graphical Approach</a:t>
            </a:r>
            <a:endParaRPr/>
          </a:p>
        </p:txBody>
      </p:sp>
      <p:pic>
        <p:nvPicPr>
          <p:cNvPr id="1640" name="Google Shape;1640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139688"/>
            <a:ext cx="6387547" cy="53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4625" y="1139688"/>
            <a:ext cx="5667375" cy="5059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2" name="Google Shape;1642;p200"/>
          <p:cNvCxnSpPr/>
          <p:nvPr/>
        </p:nvCxnSpPr>
        <p:spPr>
          <a:xfrm>
            <a:off x="6387548" y="1139688"/>
            <a:ext cx="102969" cy="534062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201"/>
          <p:cNvSpPr/>
          <p:nvPr/>
        </p:nvSpPr>
        <p:spPr>
          <a:xfrm>
            <a:off x="3074504" y="2526932"/>
            <a:ext cx="5433392" cy="433106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201"/>
          <p:cNvSpPr txBox="1"/>
          <p:nvPr>
            <p:ph type="title"/>
          </p:nvPr>
        </p:nvSpPr>
        <p:spPr>
          <a:xfrm>
            <a:off x="241852" y="219351"/>
            <a:ext cx="10515600" cy="734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Self Bias Configuration</a:t>
            </a:r>
            <a:endParaRPr/>
          </a:p>
        </p:txBody>
      </p:sp>
      <p:pic>
        <p:nvPicPr>
          <p:cNvPr id="1649" name="Google Shape;1649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6297" y="2735240"/>
            <a:ext cx="4982816" cy="390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059" y="1056446"/>
            <a:ext cx="11184835" cy="126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202"/>
          <p:cNvSpPr/>
          <p:nvPr/>
        </p:nvSpPr>
        <p:spPr>
          <a:xfrm>
            <a:off x="59254" y="1908076"/>
            <a:ext cx="3452572" cy="494992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202"/>
          <p:cNvSpPr txBox="1"/>
          <p:nvPr>
            <p:ph type="title"/>
          </p:nvPr>
        </p:nvSpPr>
        <p:spPr>
          <a:xfrm>
            <a:off x="308113" y="120773"/>
            <a:ext cx="10515600" cy="81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DC Analysis of Self Bias</a:t>
            </a:r>
            <a:endParaRPr/>
          </a:p>
        </p:txBody>
      </p:sp>
      <p:pic>
        <p:nvPicPr>
          <p:cNvPr id="1657" name="Google Shape;1657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54" y="1057031"/>
            <a:ext cx="11013318" cy="72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13" y="2093843"/>
            <a:ext cx="3004930" cy="462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8270" y="2332383"/>
            <a:ext cx="8383730" cy="4094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03"/>
          <p:cNvSpPr txBox="1"/>
          <p:nvPr>
            <p:ph type="title"/>
          </p:nvPr>
        </p:nvSpPr>
        <p:spPr>
          <a:xfrm>
            <a:off x="172278" y="365125"/>
            <a:ext cx="11181522" cy="668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Mathematical Approach of Self Bias</a:t>
            </a:r>
            <a:endParaRPr/>
          </a:p>
        </p:txBody>
      </p:sp>
      <p:pic>
        <p:nvPicPr>
          <p:cNvPr id="1665" name="Google Shape;1665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591" y="1427105"/>
            <a:ext cx="11012557" cy="524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04"/>
          <p:cNvSpPr txBox="1"/>
          <p:nvPr>
            <p:ph type="title"/>
          </p:nvPr>
        </p:nvSpPr>
        <p:spPr>
          <a:xfrm>
            <a:off x="175591" y="107773"/>
            <a:ext cx="10515600" cy="70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Graphical Approach</a:t>
            </a:r>
            <a:endParaRPr/>
          </a:p>
        </p:txBody>
      </p:sp>
      <p:pic>
        <p:nvPicPr>
          <p:cNvPr id="1671" name="Google Shape;1671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97" y="2023026"/>
            <a:ext cx="6234446" cy="424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591" y="955128"/>
            <a:ext cx="10094844" cy="90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4340" y="6270142"/>
            <a:ext cx="2831555" cy="5048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204"/>
          <p:cNvSpPr txBox="1"/>
          <p:nvPr/>
        </p:nvSpPr>
        <p:spPr>
          <a:xfrm>
            <a:off x="5866497" y="1857835"/>
            <a:ext cx="55526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two points on the graph</a:t>
            </a:r>
            <a:endParaRPr/>
          </a:p>
        </p:txBody>
      </p:sp>
      <p:pic>
        <p:nvPicPr>
          <p:cNvPr id="1675" name="Google Shape;1675;p2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9868" y="2470709"/>
            <a:ext cx="1277190" cy="36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2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25859" y="2424523"/>
            <a:ext cx="3393299" cy="31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2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6497" y="2987822"/>
            <a:ext cx="1629497" cy="66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764" y="2839926"/>
            <a:ext cx="2809259" cy="66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13058" y="3529284"/>
            <a:ext cx="4254872" cy="332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05"/>
          <p:cNvSpPr txBox="1"/>
          <p:nvPr>
            <p:ph type="title"/>
          </p:nvPr>
        </p:nvSpPr>
        <p:spPr>
          <a:xfrm>
            <a:off x="268357" y="126587"/>
            <a:ext cx="10515600" cy="62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DC Analysis of Self Bias</a:t>
            </a:r>
            <a:endParaRPr/>
          </a:p>
        </p:txBody>
      </p:sp>
      <p:pic>
        <p:nvPicPr>
          <p:cNvPr id="1685" name="Google Shape;1685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13" y="874643"/>
            <a:ext cx="11807687" cy="598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06"/>
          <p:cNvSpPr txBox="1"/>
          <p:nvPr>
            <p:ph type="title"/>
          </p:nvPr>
        </p:nvSpPr>
        <p:spPr>
          <a:xfrm>
            <a:off x="612913" y="338621"/>
            <a:ext cx="3362739" cy="589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2</a:t>
            </a:r>
            <a:endParaRPr/>
          </a:p>
        </p:txBody>
      </p:sp>
      <p:pic>
        <p:nvPicPr>
          <p:cNvPr id="1691" name="Google Shape;1691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914" y="1141757"/>
            <a:ext cx="10465904" cy="571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07"/>
          <p:cNvSpPr txBox="1"/>
          <p:nvPr>
            <p:ph type="title"/>
          </p:nvPr>
        </p:nvSpPr>
        <p:spPr>
          <a:xfrm>
            <a:off x="308112" y="85995"/>
            <a:ext cx="3389243" cy="615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697" name="Google Shape;1697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112" y="841931"/>
            <a:ext cx="8637105" cy="202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3144" y="3008665"/>
            <a:ext cx="9079811" cy="3669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08"/>
          <p:cNvSpPr/>
          <p:nvPr/>
        </p:nvSpPr>
        <p:spPr>
          <a:xfrm>
            <a:off x="596348" y="967410"/>
            <a:ext cx="10376452" cy="58905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208"/>
          <p:cNvSpPr txBox="1"/>
          <p:nvPr>
            <p:ph type="title"/>
          </p:nvPr>
        </p:nvSpPr>
        <p:spPr>
          <a:xfrm>
            <a:off x="215347" y="206100"/>
            <a:ext cx="10515600" cy="761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continued…</a:t>
            </a:r>
            <a:endParaRPr/>
          </a:p>
        </p:txBody>
      </p:sp>
      <p:pic>
        <p:nvPicPr>
          <p:cNvPr id="1705" name="Google Shape;1705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896" y="1244507"/>
            <a:ext cx="9843051" cy="540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0325" y="508424"/>
            <a:ext cx="2188156" cy="43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09"/>
          <p:cNvSpPr txBox="1"/>
          <p:nvPr>
            <p:ph type="title"/>
          </p:nvPr>
        </p:nvSpPr>
        <p:spPr>
          <a:xfrm>
            <a:off x="838200" y="365125"/>
            <a:ext cx="10515600" cy="5625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continued…</a:t>
            </a:r>
            <a:endParaRPr/>
          </a:p>
        </p:txBody>
      </p:sp>
      <p:pic>
        <p:nvPicPr>
          <p:cNvPr id="1712" name="Google Shape;1712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96" y="1272209"/>
            <a:ext cx="11131826" cy="544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3745395" y="277053"/>
            <a:ext cx="4701209" cy="589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of  Ex 3</a:t>
            </a:r>
            <a:endParaRPr/>
          </a:p>
        </p:txBody>
      </p:sp>
      <p:pic>
        <p:nvPicPr>
          <p:cNvPr id="266" name="Google Shape;266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91" y="1412032"/>
            <a:ext cx="4390404" cy="12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/>
        </p:nvSpPr>
        <p:spPr>
          <a:xfrm>
            <a:off x="5393635" y="1412032"/>
            <a:ext cx="637429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voltage across R is to remain constant at 12 − 7.2 = 4.8 V as the load current changes from 12 to 100 mA. The minimum zener current will occur when the load current is maximum.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8558" y="3170829"/>
            <a:ext cx="63722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206444" y="4608203"/>
            <a:ext cx="1183978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R = 43.5 Ω is inserted in the circuit, the output voltage will remain constant over the regulating range. As the load current I</a:t>
            </a:r>
            <a:r>
              <a:rPr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decreases, the zener current I</a:t>
            </a:r>
            <a:r>
              <a:rPr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will increase to such a value that I</a:t>
            </a:r>
            <a:r>
              <a:rPr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I</a:t>
            </a:r>
            <a:r>
              <a:rPr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110 mA.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 that if load resistance is open-circuited, then I</a:t>
            </a:r>
            <a:r>
              <a:rPr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and zener current becomes 110 mA.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10"/>
          <p:cNvSpPr txBox="1"/>
          <p:nvPr>
            <p:ph type="title"/>
          </p:nvPr>
        </p:nvSpPr>
        <p:spPr>
          <a:xfrm>
            <a:off x="268357" y="153090"/>
            <a:ext cx="3031435" cy="681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3</a:t>
            </a:r>
            <a:endParaRPr/>
          </a:p>
        </p:txBody>
      </p:sp>
      <p:pic>
        <p:nvPicPr>
          <p:cNvPr id="1718" name="Google Shape;1718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26" y="943919"/>
            <a:ext cx="11940209" cy="5837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11"/>
          <p:cNvSpPr txBox="1"/>
          <p:nvPr>
            <p:ph type="title"/>
          </p:nvPr>
        </p:nvSpPr>
        <p:spPr>
          <a:xfrm>
            <a:off x="347869" y="245857"/>
            <a:ext cx="2686878" cy="655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724" name="Google Shape;1724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69" y="1162834"/>
            <a:ext cx="11292071" cy="544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12"/>
          <p:cNvSpPr txBox="1"/>
          <p:nvPr>
            <p:ph type="title"/>
          </p:nvPr>
        </p:nvSpPr>
        <p:spPr>
          <a:xfrm>
            <a:off x="377687" y="145775"/>
            <a:ext cx="10515600" cy="695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4</a:t>
            </a:r>
            <a:endParaRPr/>
          </a:p>
        </p:txBody>
      </p:sp>
      <p:pic>
        <p:nvPicPr>
          <p:cNvPr id="1730" name="Google Shape;1730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686" y="1047443"/>
            <a:ext cx="11072191" cy="566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213"/>
          <p:cNvSpPr txBox="1"/>
          <p:nvPr>
            <p:ph type="title"/>
          </p:nvPr>
        </p:nvSpPr>
        <p:spPr>
          <a:xfrm>
            <a:off x="175592" y="62407"/>
            <a:ext cx="2978426" cy="77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736" name="Google Shape;1736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859" y="0"/>
            <a:ext cx="7911549" cy="461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91" y="4678505"/>
            <a:ext cx="11290852" cy="217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14"/>
          <p:cNvSpPr txBox="1"/>
          <p:nvPr>
            <p:ph type="title"/>
          </p:nvPr>
        </p:nvSpPr>
        <p:spPr>
          <a:xfrm>
            <a:off x="427382" y="166342"/>
            <a:ext cx="10515600" cy="695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continued…</a:t>
            </a:r>
            <a:endParaRPr/>
          </a:p>
        </p:txBody>
      </p:sp>
      <p:pic>
        <p:nvPicPr>
          <p:cNvPr id="1743" name="Google Shape;1743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383" y="1073426"/>
            <a:ext cx="10515600" cy="571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15"/>
          <p:cNvSpPr txBox="1"/>
          <p:nvPr>
            <p:ph type="title"/>
          </p:nvPr>
        </p:nvSpPr>
        <p:spPr>
          <a:xfrm>
            <a:off x="140315" y="0"/>
            <a:ext cx="5907157" cy="642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Voltage Divider Bias</a:t>
            </a:r>
            <a:endParaRPr/>
          </a:p>
        </p:txBody>
      </p:sp>
      <p:pic>
        <p:nvPicPr>
          <p:cNvPr id="1749" name="Google Shape;1749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15" y="2485248"/>
            <a:ext cx="11797048" cy="414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971" y="734096"/>
            <a:ext cx="11615391" cy="1764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16"/>
          <p:cNvSpPr txBox="1"/>
          <p:nvPr>
            <p:ph type="title"/>
          </p:nvPr>
        </p:nvSpPr>
        <p:spPr>
          <a:xfrm>
            <a:off x="412124" y="171943"/>
            <a:ext cx="10515600" cy="562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Voltage Divider Bias</a:t>
            </a:r>
            <a:endParaRPr/>
          </a:p>
        </p:txBody>
      </p:sp>
      <p:pic>
        <p:nvPicPr>
          <p:cNvPr id="1756" name="Google Shape;1756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093" y="941092"/>
            <a:ext cx="11178862" cy="100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124" y="1841679"/>
            <a:ext cx="11333408" cy="470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217"/>
          <p:cNvSpPr txBox="1"/>
          <p:nvPr>
            <p:ph type="title"/>
          </p:nvPr>
        </p:nvSpPr>
        <p:spPr>
          <a:xfrm>
            <a:off x="271529" y="210579"/>
            <a:ext cx="10515600" cy="36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Voltage Divider Bias</a:t>
            </a:r>
            <a:endParaRPr/>
          </a:p>
        </p:txBody>
      </p:sp>
      <p:pic>
        <p:nvPicPr>
          <p:cNvPr id="1763" name="Google Shape;1763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7127"/>
            <a:ext cx="5662122" cy="373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388" y="837127"/>
            <a:ext cx="6285611" cy="585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5" name="Google Shape;1765;p217"/>
          <p:cNvCxnSpPr/>
          <p:nvPr/>
        </p:nvCxnSpPr>
        <p:spPr>
          <a:xfrm>
            <a:off x="5662122" y="837127"/>
            <a:ext cx="0" cy="602087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18"/>
          <p:cNvSpPr txBox="1"/>
          <p:nvPr>
            <p:ph type="title"/>
          </p:nvPr>
        </p:nvSpPr>
        <p:spPr>
          <a:xfrm>
            <a:off x="138743" y="159063"/>
            <a:ext cx="10515600" cy="755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Voltage Divider Bias</a:t>
            </a:r>
            <a:endParaRPr/>
          </a:p>
        </p:txBody>
      </p:sp>
      <p:pic>
        <p:nvPicPr>
          <p:cNvPr id="1771" name="Google Shape;1771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44" y="1616765"/>
            <a:ext cx="6089778" cy="462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2162" y="689114"/>
            <a:ext cx="5836369" cy="596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19"/>
          <p:cNvSpPr txBox="1"/>
          <p:nvPr>
            <p:ph type="title"/>
          </p:nvPr>
        </p:nvSpPr>
        <p:spPr>
          <a:xfrm>
            <a:off x="838200" y="365126"/>
            <a:ext cx="10515600" cy="76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Voltage Divider Bias</a:t>
            </a:r>
            <a:endParaRPr/>
          </a:p>
        </p:txBody>
      </p:sp>
      <p:pic>
        <p:nvPicPr>
          <p:cNvPr id="1778" name="Google Shape;1778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45" y="1429556"/>
            <a:ext cx="11552349" cy="486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8047382" y="1959040"/>
            <a:ext cx="3989710" cy="29817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58446" y="1942131"/>
            <a:ext cx="7911548" cy="47591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997226" y="147384"/>
            <a:ext cx="10545417" cy="81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Bipolar Junction Transistor (BJT)</a:t>
            </a:r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026" y="2092843"/>
            <a:ext cx="3734421" cy="266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194" y="2092843"/>
            <a:ext cx="7610052" cy="444206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 txBox="1"/>
          <p:nvPr/>
        </p:nvSpPr>
        <p:spPr>
          <a:xfrm>
            <a:off x="154908" y="1128043"/>
            <a:ext cx="118278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BJT is a semiconductor device which can be used for switching or amplification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20"/>
          <p:cNvSpPr txBox="1"/>
          <p:nvPr>
            <p:ph type="title"/>
          </p:nvPr>
        </p:nvSpPr>
        <p:spPr>
          <a:xfrm>
            <a:off x="142742" y="0"/>
            <a:ext cx="3218644" cy="678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1</a:t>
            </a:r>
            <a:endParaRPr/>
          </a:p>
        </p:txBody>
      </p:sp>
      <p:pic>
        <p:nvPicPr>
          <p:cNvPr id="1784" name="Google Shape;1784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190" y="824249"/>
            <a:ext cx="10959920" cy="581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221"/>
          <p:cNvSpPr txBox="1"/>
          <p:nvPr>
            <p:ph type="title"/>
          </p:nvPr>
        </p:nvSpPr>
        <p:spPr>
          <a:xfrm>
            <a:off x="310166" y="210580"/>
            <a:ext cx="2883794" cy="626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790" name="Google Shape;1790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32" y="1635617"/>
            <a:ext cx="6875316" cy="484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3638" y="2107815"/>
            <a:ext cx="5458362" cy="437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0340" y="6165364"/>
            <a:ext cx="2819542" cy="6254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3" name="Google Shape;1793;p221"/>
          <p:cNvCxnSpPr/>
          <p:nvPr/>
        </p:nvCxnSpPr>
        <p:spPr>
          <a:xfrm>
            <a:off x="6978348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222"/>
          <p:cNvSpPr txBox="1"/>
          <p:nvPr>
            <p:ph type="title"/>
          </p:nvPr>
        </p:nvSpPr>
        <p:spPr>
          <a:xfrm>
            <a:off x="116984" y="184822"/>
            <a:ext cx="2729248" cy="48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799" name="Google Shape;1799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3808" y="93306"/>
            <a:ext cx="8963695" cy="676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223"/>
          <p:cNvSpPr txBox="1"/>
          <p:nvPr>
            <p:ph type="title"/>
          </p:nvPr>
        </p:nvSpPr>
        <p:spPr>
          <a:xfrm>
            <a:off x="284409" y="197700"/>
            <a:ext cx="2935310" cy="755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805" name="Google Shape;180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064" y="1082785"/>
            <a:ext cx="9491529" cy="549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24"/>
          <p:cNvSpPr txBox="1"/>
          <p:nvPr>
            <p:ph type="title"/>
          </p:nvPr>
        </p:nvSpPr>
        <p:spPr>
          <a:xfrm>
            <a:off x="0" y="133307"/>
            <a:ext cx="2442693" cy="639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811" name="Google Shape;1811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693" y="339369"/>
            <a:ext cx="9749307" cy="630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25"/>
          <p:cNvSpPr txBox="1"/>
          <p:nvPr>
            <p:ph type="title"/>
          </p:nvPr>
        </p:nvSpPr>
        <p:spPr>
          <a:xfrm>
            <a:off x="310166" y="184822"/>
            <a:ext cx="2729248" cy="678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817" name="Google Shape;1817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71" y="862886"/>
            <a:ext cx="5685486" cy="520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2157" y="0"/>
            <a:ext cx="6133832" cy="254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707" y="2338282"/>
            <a:ext cx="5679584" cy="428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26"/>
          <p:cNvSpPr txBox="1"/>
          <p:nvPr>
            <p:ph type="title"/>
          </p:nvPr>
        </p:nvSpPr>
        <p:spPr>
          <a:xfrm>
            <a:off x="344557" y="365125"/>
            <a:ext cx="11009243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 sz="3600">
                <a:latin typeface="Algerian"/>
                <a:ea typeface="Algerian"/>
                <a:cs typeface="Algerian"/>
                <a:sym typeface="Algerian"/>
              </a:rPr>
              <a:t>Important equations for DC Analysis of MOSFET</a:t>
            </a:r>
            <a:endParaRPr/>
          </a:p>
        </p:txBody>
      </p:sp>
      <p:pic>
        <p:nvPicPr>
          <p:cNvPr id="1825" name="Google Shape;1825;p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2980" y="1888606"/>
            <a:ext cx="4261195" cy="142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2980" y="4189329"/>
            <a:ext cx="4283903" cy="112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226"/>
          <p:cNvSpPr txBox="1"/>
          <p:nvPr/>
        </p:nvSpPr>
        <p:spPr>
          <a:xfrm>
            <a:off x="1987825" y="2340800"/>
            <a:ext cx="28660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D-MOSFET</a:t>
            </a:r>
            <a:endParaRPr/>
          </a:p>
        </p:txBody>
      </p:sp>
      <p:sp>
        <p:nvSpPr>
          <p:cNvPr id="1828" name="Google Shape;1828;p226"/>
          <p:cNvSpPr txBox="1"/>
          <p:nvPr/>
        </p:nvSpPr>
        <p:spPr>
          <a:xfrm>
            <a:off x="2206486" y="4490115"/>
            <a:ext cx="28660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E-MOSFET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27"/>
          <p:cNvSpPr txBox="1"/>
          <p:nvPr>
            <p:ph type="title"/>
          </p:nvPr>
        </p:nvSpPr>
        <p:spPr>
          <a:xfrm>
            <a:off x="838200" y="365126"/>
            <a:ext cx="10515600" cy="787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Biasing of E-MOSFET</a:t>
            </a:r>
            <a:endParaRPr/>
          </a:p>
        </p:txBody>
      </p:sp>
      <p:pic>
        <p:nvPicPr>
          <p:cNvPr id="1834" name="Google Shape;1834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163" y="1451803"/>
            <a:ext cx="11030246" cy="228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162" y="3831344"/>
            <a:ext cx="8210189" cy="46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6723" y="4334925"/>
            <a:ext cx="4973268" cy="104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2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7456" y="4613997"/>
            <a:ext cx="977821" cy="48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28"/>
          <p:cNvSpPr txBox="1"/>
          <p:nvPr>
            <p:ph type="title"/>
          </p:nvPr>
        </p:nvSpPr>
        <p:spPr>
          <a:xfrm>
            <a:off x="145774" y="312117"/>
            <a:ext cx="11860695" cy="77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gerian"/>
              <a:buNone/>
            </a:pPr>
            <a:r>
              <a:rPr lang="en-IN" sz="3600">
                <a:latin typeface="Algerian"/>
                <a:ea typeface="Algerian"/>
                <a:cs typeface="Algerian"/>
                <a:sym typeface="Algerian"/>
              </a:rPr>
              <a:t>Transfer characteristics of n-channel EMOSFET</a:t>
            </a:r>
            <a:endParaRPr/>
          </a:p>
        </p:txBody>
      </p:sp>
      <p:pic>
        <p:nvPicPr>
          <p:cNvPr id="1843" name="Google Shape;1843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1" y="1086679"/>
            <a:ext cx="8733182" cy="577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229"/>
          <p:cNvSpPr txBox="1"/>
          <p:nvPr>
            <p:ph type="title"/>
          </p:nvPr>
        </p:nvSpPr>
        <p:spPr>
          <a:xfrm>
            <a:off x="424070" y="298865"/>
            <a:ext cx="1051560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Biasing of E-MOSFET</a:t>
            </a:r>
            <a:endParaRPr/>
          </a:p>
        </p:txBody>
      </p:sp>
      <p:pic>
        <p:nvPicPr>
          <p:cNvPr id="1849" name="Google Shape;1849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70" y="1338470"/>
            <a:ext cx="11529391" cy="535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/>
          <p:nvPr/>
        </p:nvSpPr>
        <p:spPr>
          <a:xfrm>
            <a:off x="629478" y="958186"/>
            <a:ext cx="11138452" cy="56612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3"/>
          <p:cNvSpPr txBox="1"/>
          <p:nvPr>
            <p:ph type="title"/>
          </p:nvPr>
        </p:nvSpPr>
        <p:spPr>
          <a:xfrm>
            <a:off x="629478" y="238539"/>
            <a:ext cx="10515600" cy="588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Two Diode Analogy of Transistors</a:t>
            </a:r>
            <a:endParaRPr/>
          </a:p>
        </p:txBody>
      </p:sp>
      <p:pic>
        <p:nvPicPr>
          <p:cNvPr id="286" name="Google Shape;2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627" y="1113183"/>
            <a:ext cx="10893286" cy="535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30"/>
          <p:cNvSpPr txBox="1"/>
          <p:nvPr>
            <p:ph type="title"/>
          </p:nvPr>
        </p:nvSpPr>
        <p:spPr>
          <a:xfrm>
            <a:off x="440635" y="96055"/>
            <a:ext cx="10515600" cy="907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1. Drain to Gate Bias</a:t>
            </a:r>
            <a:endParaRPr/>
          </a:p>
        </p:txBody>
      </p:sp>
      <p:pic>
        <p:nvPicPr>
          <p:cNvPr id="1855" name="Google Shape;1855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288" y="820271"/>
            <a:ext cx="7527234" cy="603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5617" y="1364974"/>
            <a:ext cx="3535167" cy="5396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31"/>
          <p:cNvSpPr txBox="1"/>
          <p:nvPr>
            <p:ph type="title"/>
          </p:nvPr>
        </p:nvSpPr>
        <p:spPr>
          <a:xfrm>
            <a:off x="361122" y="206099"/>
            <a:ext cx="1051560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1. Drain to Gate Bias</a:t>
            </a:r>
            <a:endParaRPr/>
          </a:p>
        </p:txBody>
      </p:sp>
      <p:pic>
        <p:nvPicPr>
          <p:cNvPr id="1862" name="Google Shape;1862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65" y="1214805"/>
            <a:ext cx="11155018" cy="33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22" y="4373218"/>
            <a:ext cx="10952922" cy="242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232"/>
          <p:cNvSpPr txBox="1"/>
          <p:nvPr>
            <p:ph type="title"/>
          </p:nvPr>
        </p:nvSpPr>
        <p:spPr>
          <a:xfrm>
            <a:off x="361122" y="227365"/>
            <a:ext cx="10515600" cy="94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1. Drain to Gate Bias</a:t>
            </a:r>
            <a:endParaRPr/>
          </a:p>
        </p:txBody>
      </p:sp>
      <p:pic>
        <p:nvPicPr>
          <p:cNvPr id="1869" name="Google Shape;1869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63" y="1497496"/>
            <a:ext cx="11224667" cy="513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33"/>
          <p:cNvSpPr txBox="1"/>
          <p:nvPr>
            <p:ph type="title"/>
          </p:nvPr>
        </p:nvSpPr>
        <p:spPr>
          <a:xfrm>
            <a:off x="347870" y="245856"/>
            <a:ext cx="10515600" cy="761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1. Drain to Gate Bias</a:t>
            </a:r>
            <a:endParaRPr/>
          </a:p>
        </p:txBody>
      </p:sp>
      <p:pic>
        <p:nvPicPr>
          <p:cNvPr id="1875" name="Google Shape;1875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79" y="1338470"/>
            <a:ext cx="8193630" cy="511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0265" y="6193998"/>
            <a:ext cx="3967369" cy="597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34"/>
          <p:cNvSpPr txBox="1"/>
          <p:nvPr>
            <p:ph type="title"/>
          </p:nvPr>
        </p:nvSpPr>
        <p:spPr>
          <a:xfrm>
            <a:off x="321366" y="245856"/>
            <a:ext cx="2925417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endParaRPr/>
          </a:p>
        </p:txBody>
      </p:sp>
      <p:pic>
        <p:nvPicPr>
          <p:cNvPr id="1882" name="Google Shape;1882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687" y="1066211"/>
            <a:ext cx="10455965" cy="554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35"/>
          <p:cNvSpPr txBox="1"/>
          <p:nvPr>
            <p:ph type="title"/>
          </p:nvPr>
        </p:nvSpPr>
        <p:spPr>
          <a:xfrm>
            <a:off x="387626" y="338622"/>
            <a:ext cx="2713383" cy="483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888" name="Google Shape;1888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9444"/>
            <a:ext cx="6645728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5357" y="238378"/>
            <a:ext cx="5446643" cy="565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6991" y="5971472"/>
            <a:ext cx="3235273" cy="64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1" name="Google Shape;1891;p235"/>
          <p:cNvCxnSpPr/>
          <p:nvPr/>
        </p:nvCxnSpPr>
        <p:spPr>
          <a:xfrm flipH="1">
            <a:off x="6520070" y="0"/>
            <a:ext cx="125658" cy="685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36"/>
          <p:cNvSpPr txBox="1"/>
          <p:nvPr>
            <p:ph type="title"/>
          </p:nvPr>
        </p:nvSpPr>
        <p:spPr>
          <a:xfrm>
            <a:off x="520147" y="272359"/>
            <a:ext cx="2726636" cy="575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897" name="Google Shape;1897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47" y="1046922"/>
            <a:ext cx="11088757" cy="581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37"/>
          <p:cNvSpPr txBox="1"/>
          <p:nvPr>
            <p:ph type="title"/>
          </p:nvPr>
        </p:nvSpPr>
        <p:spPr>
          <a:xfrm>
            <a:off x="387626" y="359191"/>
            <a:ext cx="2938670" cy="62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903" name="Google Shape;1903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1954" y="359191"/>
            <a:ext cx="8268411" cy="630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38"/>
          <p:cNvSpPr txBox="1"/>
          <p:nvPr>
            <p:ph type="title"/>
          </p:nvPr>
        </p:nvSpPr>
        <p:spPr>
          <a:xfrm>
            <a:off x="334618" y="219351"/>
            <a:ext cx="10515600" cy="721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2. Potential Divider Bias</a:t>
            </a:r>
            <a:endParaRPr/>
          </a:p>
        </p:txBody>
      </p:sp>
      <p:pic>
        <p:nvPicPr>
          <p:cNvPr id="1909" name="Google Shape;1909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467626"/>
            <a:ext cx="3807397" cy="639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026" y="1529133"/>
            <a:ext cx="7742417" cy="27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39"/>
          <p:cNvSpPr txBox="1"/>
          <p:nvPr>
            <p:ph type="title"/>
          </p:nvPr>
        </p:nvSpPr>
        <p:spPr>
          <a:xfrm>
            <a:off x="394252" y="245855"/>
            <a:ext cx="10515600" cy="681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2. Potential Divider Bias</a:t>
            </a:r>
            <a:endParaRPr/>
          </a:p>
        </p:txBody>
      </p:sp>
      <p:pic>
        <p:nvPicPr>
          <p:cNvPr id="1916" name="Google Shape;1916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56" y="1166191"/>
            <a:ext cx="11502887" cy="557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/>
          <p:nvPr/>
        </p:nvSpPr>
        <p:spPr>
          <a:xfrm>
            <a:off x="7916365" y="3525078"/>
            <a:ext cx="4248914" cy="308706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7852714" y="148639"/>
            <a:ext cx="4339286" cy="30621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140164" y="1245704"/>
            <a:ext cx="7599107" cy="53664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4"/>
          <p:cNvSpPr txBox="1"/>
          <p:nvPr>
            <p:ph type="title"/>
          </p:nvPr>
        </p:nvSpPr>
        <p:spPr>
          <a:xfrm>
            <a:off x="224494" y="245856"/>
            <a:ext cx="10515600" cy="738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Construction  of  BJT</a:t>
            </a:r>
            <a:endParaRPr/>
          </a:p>
        </p:txBody>
      </p:sp>
      <p:pic>
        <p:nvPicPr>
          <p:cNvPr descr="Making Transistors" id="295" name="Google Shape;29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58" y="1417087"/>
            <a:ext cx="7276237" cy="497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9807" y="245856"/>
            <a:ext cx="4022029" cy="28503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y is the base current usually much smaller than emitter current ..." id="297" name="Google Shape;29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6051" y="3651747"/>
            <a:ext cx="3985785" cy="2833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40"/>
          <p:cNvSpPr txBox="1"/>
          <p:nvPr>
            <p:ph type="title"/>
          </p:nvPr>
        </p:nvSpPr>
        <p:spPr>
          <a:xfrm>
            <a:off x="308113" y="169311"/>
            <a:ext cx="3057939" cy="81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</a:t>
            </a:r>
            <a:r>
              <a:rPr lang="en-IN"/>
              <a:t> </a:t>
            </a:r>
            <a:endParaRPr/>
          </a:p>
        </p:txBody>
      </p:sp>
      <p:pic>
        <p:nvPicPr>
          <p:cNvPr id="1922" name="Google Shape;1922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823" y="1019825"/>
            <a:ext cx="10620837" cy="5668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41"/>
          <p:cNvSpPr txBox="1"/>
          <p:nvPr>
            <p:ph type="title"/>
          </p:nvPr>
        </p:nvSpPr>
        <p:spPr>
          <a:xfrm>
            <a:off x="308113" y="245856"/>
            <a:ext cx="2766391" cy="70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928" name="Google Shape;192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817" y="1060174"/>
            <a:ext cx="11264348" cy="567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242"/>
          <p:cNvSpPr txBox="1"/>
          <p:nvPr>
            <p:ph type="title"/>
          </p:nvPr>
        </p:nvSpPr>
        <p:spPr>
          <a:xfrm>
            <a:off x="440635" y="232603"/>
            <a:ext cx="2938670" cy="734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934" name="Google Shape;1934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016" y="967409"/>
            <a:ext cx="9382541" cy="576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43"/>
          <p:cNvSpPr txBox="1"/>
          <p:nvPr>
            <p:ph type="title"/>
          </p:nvPr>
        </p:nvSpPr>
        <p:spPr>
          <a:xfrm>
            <a:off x="228600" y="166342"/>
            <a:ext cx="10515600" cy="681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</a:t>
            </a:r>
            <a:endParaRPr/>
          </a:p>
        </p:txBody>
      </p:sp>
      <p:pic>
        <p:nvPicPr>
          <p:cNvPr id="1940" name="Google Shape;1940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967410"/>
            <a:ext cx="10515600" cy="585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" name="Google Shape;1945;p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0"/>
            <a:ext cx="10614991" cy="682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245"/>
          <p:cNvSpPr txBox="1"/>
          <p:nvPr>
            <p:ph type="title"/>
          </p:nvPr>
        </p:nvSpPr>
        <p:spPr>
          <a:xfrm>
            <a:off x="524909" y="245855"/>
            <a:ext cx="10515600" cy="840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51" name="Google Shape;1951;p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093" y="1086678"/>
            <a:ext cx="4457907" cy="560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912" y="1284770"/>
            <a:ext cx="8135991" cy="128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p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62158"/>
            <a:ext cx="12192000" cy="693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2" name="Google Shape;1962;p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3" y="0"/>
            <a:ext cx="12207986" cy="172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23" y="1723691"/>
            <a:ext cx="12117953" cy="513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/>
          <p:nvPr/>
        </p:nvSpPr>
        <p:spPr>
          <a:xfrm>
            <a:off x="9448800" y="1152939"/>
            <a:ext cx="2372139" cy="41081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5"/>
          <p:cNvSpPr/>
          <p:nvPr/>
        </p:nvSpPr>
        <p:spPr>
          <a:xfrm>
            <a:off x="149087" y="1152939"/>
            <a:ext cx="8716617" cy="41081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149087" y="113334"/>
            <a:ext cx="10515600" cy="867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Working of NPN Transistor</a:t>
            </a:r>
            <a:endParaRPr/>
          </a:p>
        </p:txBody>
      </p:sp>
      <p:pic>
        <p:nvPicPr>
          <p:cNvPr id="305" name="Google Shape;3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4575" y="1258957"/>
            <a:ext cx="2093842" cy="382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062" y="1351722"/>
            <a:ext cx="8309112" cy="373271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 txBox="1"/>
          <p:nvPr/>
        </p:nvSpPr>
        <p:spPr>
          <a:xfrm>
            <a:off x="795129" y="5830957"/>
            <a:ext cx="110258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NPN Transistor : EB junction-Forward Biased     CB junction-Reverse Biased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9229932" y="1338470"/>
            <a:ext cx="2836381" cy="459850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424070" y="1338470"/>
            <a:ext cx="8428382" cy="459850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 txBox="1"/>
          <p:nvPr>
            <p:ph type="title"/>
          </p:nvPr>
        </p:nvSpPr>
        <p:spPr>
          <a:xfrm>
            <a:off x="1285461" y="113335"/>
            <a:ext cx="9379226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Working of PNP Transistor</a:t>
            </a:r>
            <a:endParaRPr/>
          </a:p>
        </p:txBody>
      </p:sp>
      <p:pic>
        <p:nvPicPr>
          <p:cNvPr id="315" name="Google Shape;3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2678" y="1444487"/>
            <a:ext cx="2644017" cy="438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843" y="1444487"/>
            <a:ext cx="8163339" cy="4386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 txBox="1"/>
          <p:nvPr/>
        </p:nvSpPr>
        <p:spPr>
          <a:xfrm>
            <a:off x="1000642" y="6202017"/>
            <a:ext cx="109860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PNP Transistor : EB junction-Reverse Biased     CB junction- Forward Biased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/>
          <p:nvPr/>
        </p:nvSpPr>
        <p:spPr>
          <a:xfrm>
            <a:off x="228600" y="457200"/>
            <a:ext cx="11658600" cy="6096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38" y="609600"/>
            <a:ext cx="11345862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 txBox="1"/>
          <p:nvPr/>
        </p:nvSpPr>
        <p:spPr>
          <a:xfrm>
            <a:off x="571500" y="4402138"/>
            <a:ext cx="11277600" cy="209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Region   –   the transistor operates as an amplifier and Ic = β*Ib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Saturation   –   the transistor is “Fully-ON” operating as a switch and Ic = I(saturation)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Cut-off   –   the transistor is “Fully-OFF” operating as a switch and Ic = 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/>
          <p:nvPr/>
        </p:nvSpPr>
        <p:spPr>
          <a:xfrm>
            <a:off x="381000" y="1285461"/>
            <a:ext cx="11430000" cy="49629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>
            <p:ph type="title"/>
          </p:nvPr>
        </p:nvSpPr>
        <p:spPr>
          <a:xfrm>
            <a:off x="2107095" y="183357"/>
            <a:ext cx="7673009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b="1" lang="en-IN">
                <a:latin typeface="Algerian"/>
                <a:ea typeface="Algerian"/>
                <a:cs typeface="Algerian"/>
                <a:sym typeface="Algerian"/>
              </a:rPr>
              <a:t>Configurations of BJT</a:t>
            </a:r>
            <a:endParaRPr/>
          </a:p>
        </p:txBody>
      </p:sp>
      <p:pic>
        <p:nvPicPr>
          <p:cNvPr id="331" name="Google Shape;33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470991"/>
            <a:ext cx="11049000" cy="462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/>
          <p:nvPr/>
        </p:nvSpPr>
        <p:spPr>
          <a:xfrm>
            <a:off x="739637" y="1601615"/>
            <a:ext cx="10712726" cy="481243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9"/>
          <p:cNvSpPr txBox="1"/>
          <p:nvPr>
            <p:ph type="title"/>
          </p:nvPr>
        </p:nvSpPr>
        <p:spPr>
          <a:xfrm>
            <a:off x="1103242" y="195814"/>
            <a:ext cx="9737036" cy="8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Common Emitter Configuration</a:t>
            </a:r>
            <a:endParaRPr/>
          </a:p>
        </p:txBody>
      </p:sp>
      <p:pic>
        <p:nvPicPr>
          <p:cNvPr id="338" name="Google Shape;338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613" y="1774824"/>
            <a:ext cx="10432774" cy="444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596348" y="4426227"/>
            <a:ext cx="3432313" cy="53008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96348" y="2126008"/>
            <a:ext cx="3525078" cy="418409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648035" y="106501"/>
            <a:ext cx="5433392" cy="201950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>
            <p:ph type="title"/>
          </p:nvPr>
        </p:nvSpPr>
        <p:spPr>
          <a:xfrm>
            <a:off x="253448" y="127345"/>
            <a:ext cx="7111448" cy="988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PN Junction </a:t>
            </a:r>
            <a:endParaRPr/>
          </a:p>
        </p:txBody>
      </p: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346213" y="2024684"/>
            <a:ext cx="11499574" cy="4421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n-type semiconductor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 formed by adding pentavalent impurities (like Phosphorus (P), Arsenic (As), Antimony (Sb)) to the intrinsic semiconductor.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IN"/>
              <a:t>electrons are the majority carriers while holes are the minority carriers.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p-type semiconductor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formed by adding trivalent impurities (like Boron (B), Gallium (G), Indium(In), Aluminium(Al)) to the intrinsic semiconductor.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/>
              <a:t>holes are the majority carriers while electrons are the minority carriers. 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1860" y="238539"/>
            <a:ext cx="5212245" cy="178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/>
          <p:nvPr/>
        </p:nvSpPr>
        <p:spPr>
          <a:xfrm>
            <a:off x="6096000" y="1563757"/>
            <a:ext cx="5698435" cy="489005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503583" y="1563757"/>
            <a:ext cx="5234607" cy="489005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0"/>
          <p:cNvSpPr txBox="1"/>
          <p:nvPr>
            <p:ph type="title"/>
          </p:nvPr>
        </p:nvSpPr>
        <p:spPr>
          <a:xfrm>
            <a:off x="212035" y="77018"/>
            <a:ext cx="116751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gerian"/>
              <a:buNone/>
            </a:pPr>
            <a:r>
              <a:rPr lang="en-IN" sz="4000">
                <a:latin typeface="Algerian"/>
                <a:ea typeface="Algerian"/>
                <a:cs typeface="Algerian"/>
                <a:sym typeface="Algerian"/>
              </a:rPr>
              <a:t>Input Output characteristics of CE Amplifier</a:t>
            </a:r>
            <a:endParaRPr/>
          </a:p>
        </p:txBody>
      </p:sp>
      <p:pic>
        <p:nvPicPr>
          <p:cNvPr id="346" name="Google Shape;3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729" y="1683026"/>
            <a:ext cx="4978313" cy="459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942" y="1665042"/>
            <a:ext cx="5376550" cy="468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title"/>
          </p:nvPr>
        </p:nvSpPr>
        <p:spPr>
          <a:xfrm>
            <a:off x="225287" y="365125"/>
            <a:ext cx="11128513" cy="827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Numerical on Diode Current equation</a:t>
            </a:r>
            <a:endParaRPr/>
          </a:p>
        </p:txBody>
      </p:sp>
      <p:sp>
        <p:nvSpPr>
          <p:cNvPr id="353" name="Google Shape;353;p31"/>
          <p:cNvSpPr txBox="1"/>
          <p:nvPr/>
        </p:nvSpPr>
        <p:spPr>
          <a:xfrm>
            <a:off x="422413" y="1974574"/>
            <a:ext cx="1073426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Q.1) Calculate the forward bias current of a Si diode when forward bias voltage of 0.4V is applied, the reverse saturation current is 1.17×10</a:t>
            </a:r>
            <a:r>
              <a:rPr baseline="30000" lang="en-I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-9</a:t>
            </a:r>
            <a:r>
              <a:rPr lang="en-I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and the thermal voltage is 25.2mV.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838200" y="365126"/>
            <a:ext cx="10515600" cy="77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of Q.1)</a:t>
            </a:r>
            <a:endParaRPr/>
          </a:p>
        </p:txBody>
      </p:sp>
      <p:sp>
        <p:nvSpPr>
          <p:cNvPr id="359" name="Google Shape;359;p32"/>
          <p:cNvSpPr txBox="1"/>
          <p:nvPr>
            <p:ph idx="1" type="body"/>
          </p:nvPr>
        </p:nvSpPr>
        <p:spPr>
          <a:xfrm>
            <a:off x="430696" y="1282284"/>
            <a:ext cx="11330607" cy="4945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Equation for diode current        I=I</a:t>
            </a:r>
            <a:r>
              <a:rPr baseline="-25000" lang="en-IN" sz="3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×(e</a:t>
            </a:r>
            <a:r>
              <a:rPr baseline="30000" lang="en-IN" sz="3600">
                <a:latin typeface="Times New Roman"/>
                <a:ea typeface="Times New Roman"/>
                <a:cs typeface="Times New Roman"/>
                <a:sym typeface="Times New Roman"/>
              </a:rPr>
              <a:t>(V/ηV</a:t>
            </a:r>
            <a:r>
              <a:rPr baseline="-25000" lang="en-IN" sz="36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30000" lang="en-IN" sz="3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-1)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where I</a:t>
            </a:r>
            <a:r>
              <a:rPr baseline="-25000" lang="en-IN" sz="3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 = reverse saturation current</a:t>
            </a:r>
            <a:b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η = ideality factor</a:t>
            </a:r>
            <a:b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en-IN" sz="36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 = thermal voltage</a:t>
            </a:r>
            <a:b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V = applied voltage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Since in this question ideality factor is not mentioned it can be taken as one.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-IN" sz="3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 = 1.17 x 10</a:t>
            </a:r>
            <a:r>
              <a:rPr baseline="30000" lang="en-IN" sz="3600">
                <a:latin typeface="Times New Roman"/>
                <a:ea typeface="Times New Roman"/>
                <a:cs typeface="Times New Roman"/>
                <a:sym typeface="Times New Roman"/>
              </a:rPr>
              <a:t>-9</a:t>
            </a: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A, V</a:t>
            </a:r>
            <a:r>
              <a:rPr baseline="-25000" lang="en-IN" sz="36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 = 0.0252V, η = 1, V = 0.4V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Therefore, I= 1.17×10</a:t>
            </a:r>
            <a:r>
              <a:rPr baseline="30000" lang="en-IN" sz="3600">
                <a:latin typeface="Times New Roman"/>
                <a:ea typeface="Times New Roman"/>
                <a:cs typeface="Times New Roman"/>
                <a:sym typeface="Times New Roman"/>
              </a:rPr>
              <a:t>-9</a:t>
            </a: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xe</a:t>
            </a:r>
            <a:r>
              <a:rPr baseline="30000" lang="en-IN" sz="3600">
                <a:latin typeface="Times New Roman"/>
                <a:ea typeface="Times New Roman"/>
                <a:cs typeface="Times New Roman"/>
                <a:sym typeface="Times New Roman"/>
              </a:rPr>
              <a:t>0.4/0.025</a:t>
            </a: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 -1 = 9.156mA.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344557" y="365125"/>
            <a:ext cx="11489634" cy="880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Numerical on Diode Current equation</a:t>
            </a:r>
            <a:endParaRPr/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344555" y="2117173"/>
            <a:ext cx="11489633" cy="1788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IN" sz="4000">
                <a:latin typeface="Times New Roman"/>
                <a:ea typeface="Times New Roman"/>
                <a:cs typeface="Times New Roman"/>
                <a:sym typeface="Times New Roman"/>
              </a:rPr>
              <a:t>Q.2) Calculate the reverse saturation current of a diode if the current at 0.2V forward bias is 0.1mA at a temperature of 25°C and the ideality factor is 1.5.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>
            <p:ph type="title"/>
          </p:nvPr>
        </p:nvSpPr>
        <p:spPr>
          <a:xfrm>
            <a:off x="268356" y="235812"/>
            <a:ext cx="10515600" cy="77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Solution of Q.2)</a:t>
            </a:r>
            <a:endParaRPr/>
          </a:p>
        </p:txBody>
      </p:sp>
      <p:sp>
        <p:nvSpPr>
          <p:cNvPr id="371" name="Google Shape;371;p34"/>
          <p:cNvSpPr/>
          <p:nvPr/>
        </p:nvSpPr>
        <p:spPr>
          <a:xfrm>
            <a:off x="737744" y="1336986"/>
            <a:ext cx="10046212" cy="49244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200"/>
              <a:buFont typeface="Noto Sans Symbols"/>
              <a:buChar char="▪"/>
            </a:pP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Explanation: 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200"/>
              <a:buFont typeface="Noto Sans Symbols"/>
              <a:buChar char="▪"/>
            </a:pP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 for diode current I=I</a:t>
            </a:r>
            <a:r>
              <a:rPr b="0" baseline="-25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×(e</a:t>
            </a:r>
            <a:r>
              <a:rPr b="0" baseline="30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(V/ηV</a:t>
            </a:r>
            <a:r>
              <a:rPr b="0" baseline="-25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30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) </a:t>
            </a: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-1) 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200"/>
              <a:buFont typeface="Noto Sans Symbols"/>
              <a:buChar char="▪"/>
            </a:pP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I</a:t>
            </a:r>
            <a:r>
              <a:rPr b="0" baseline="-25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= reverse saturation current</a:t>
            </a:r>
            <a:br>
              <a:rPr b="0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η = ideality factor</a:t>
            </a:r>
            <a:br>
              <a:rPr b="0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= thermal voltage</a:t>
            </a:r>
            <a:br>
              <a:rPr b="0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applied voltage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200"/>
              <a:buFont typeface="Noto Sans Symbols"/>
              <a:buChar char="▪"/>
            </a:pP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Here, I = 0.1mA, η = 1.5, V= 0.2V, V</a:t>
            </a:r>
            <a:r>
              <a:rPr b="0" baseline="-25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= T</a:t>
            </a:r>
            <a:r>
              <a:rPr b="0" baseline="-25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/11600</a:t>
            </a:r>
            <a:br>
              <a:rPr b="0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V</a:t>
            </a:r>
            <a:r>
              <a:rPr b="0" baseline="-25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at T= 25+273=298 is 298/11600 = 0.0256V.</a:t>
            </a:r>
            <a:br>
              <a:rPr b="0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reverse saturation current</a:t>
            </a:r>
            <a:r>
              <a:rPr b="0" i="0" lang="en-IN" sz="3200" u="none" cap="none" strike="noStrike">
                <a:solidFill>
                  <a:srgbClr val="1E73B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               </a:t>
            </a:r>
            <a:br>
              <a:rPr b="0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=0.00055mA = 5.5×10</a:t>
            </a:r>
            <a:r>
              <a:rPr b="0" baseline="3000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-7</a:t>
            </a:r>
            <a:r>
              <a:rPr b="0" i="0" lang="en-IN" sz="3200" u="none" cap="none" strike="noStrike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</a:t>
            </a:r>
            <a:r>
              <a:rPr b="0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analog-circuits-questions-answers-characteristic-equation-diode-1-q3a" id="372" name="Google Shape;372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3482" y="2795811"/>
            <a:ext cx="3646832" cy="116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/>
          <p:nvPr/>
        </p:nvSpPr>
        <p:spPr>
          <a:xfrm>
            <a:off x="8102472" y="3777595"/>
            <a:ext cx="3871695" cy="250393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8102472" y="1133061"/>
            <a:ext cx="3871695" cy="213953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 txBox="1"/>
          <p:nvPr>
            <p:ph type="title"/>
          </p:nvPr>
        </p:nvSpPr>
        <p:spPr>
          <a:xfrm>
            <a:off x="3634408" y="179595"/>
            <a:ext cx="3707296" cy="77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Zener Diode</a:t>
            </a:r>
            <a:endParaRPr/>
          </a:p>
        </p:txBody>
      </p:sp>
      <p:sp>
        <p:nvSpPr>
          <p:cNvPr id="380" name="Google Shape;380;p35"/>
          <p:cNvSpPr txBox="1"/>
          <p:nvPr>
            <p:ph idx="1" type="body"/>
          </p:nvPr>
        </p:nvSpPr>
        <p:spPr>
          <a:xfrm>
            <a:off x="217833" y="1166192"/>
            <a:ext cx="7620000" cy="5222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 special type of device designed to operate in the reverse breakdown region. 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is always connected in reverse direction because it is specifically designed to work in reverse direction.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mainly used to protect electronic circuits from over voltage.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397" y="1235419"/>
            <a:ext cx="3617844" cy="193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9398" y="3892825"/>
            <a:ext cx="3617844" cy="226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>
            <a:off x="1139687" y="1113184"/>
            <a:ext cx="9316278" cy="56454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6"/>
          <p:cNvSpPr txBox="1"/>
          <p:nvPr>
            <p:ph type="title"/>
          </p:nvPr>
        </p:nvSpPr>
        <p:spPr>
          <a:xfrm>
            <a:off x="321365" y="219352"/>
            <a:ext cx="10515600" cy="8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VI Characteristics of Zener Diode</a:t>
            </a:r>
            <a:endParaRPr/>
          </a:p>
        </p:txBody>
      </p:sp>
      <p:pic>
        <p:nvPicPr>
          <p:cNvPr id="389" name="Google Shape;3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713" y="1253158"/>
            <a:ext cx="9011477" cy="538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/>
          <p:nvPr/>
        </p:nvSpPr>
        <p:spPr>
          <a:xfrm>
            <a:off x="106017" y="1683026"/>
            <a:ext cx="6361044" cy="430695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7"/>
          <p:cNvSpPr txBox="1"/>
          <p:nvPr>
            <p:ph type="title"/>
          </p:nvPr>
        </p:nvSpPr>
        <p:spPr>
          <a:xfrm>
            <a:off x="308112" y="219352"/>
            <a:ext cx="11420061" cy="94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Zener Diode as a Voltage Regulator</a:t>
            </a:r>
            <a:endParaRPr/>
          </a:p>
        </p:txBody>
      </p:sp>
      <p:pic>
        <p:nvPicPr>
          <p:cNvPr descr="How does a Zener diode regulate voltage? - Quora" id="396" name="Google Shape;396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864" y="1830614"/>
            <a:ext cx="6095349" cy="401177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7"/>
          <p:cNvSpPr txBox="1"/>
          <p:nvPr/>
        </p:nvSpPr>
        <p:spPr>
          <a:xfrm>
            <a:off x="6599908" y="1584214"/>
            <a:ext cx="5049077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Zener maintains constant voltage and current to load connected parallel with it.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unregulated voltage is dropped by series resistance R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current is conducted by Zener diode</a:t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1338470" y="-45719"/>
            <a:ext cx="45719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/>
          <p:nvPr/>
        </p:nvSpPr>
        <p:spPr>
          <a:xfrm>
            <a:off x="238539" y="112645"/>
            <a:ext cx="11714922" cy="661946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69" y="304801"/>
            <a:ext cx="11396869" cy="6294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405" name="Google Shape;40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7859" y="493643"/>
            <a:ext cx="1267792" cy="950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/>
          <p:nvPr/>
        </p:nvSpPr>
        <p:spPr>
          <a:xfrm>
            <a:off x="531330" y="1448294"/>
            <a:ext cx="11357113" cy="49127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9"/>
          <p:cNvSpPr txBox="1"/>
          <p:nvPr>
            <p:ph type="title"/>
          </p:nvPr>
        </p:nvSpPr>
        <p:spPr>
          <a:xfrm>
            <a:off x="1763782" y="298026"/>
            <a:ext cx="9182513" cy="761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Common Base Configuration</a:t>
            </a:r>
            <a:endParaRPr/>
          </a:p>
        </p:txBody>
      </p:sp>
      <p:pic>
        <p:nvPicPr>
          <p:cNvPr id="412" name="Google Shape;412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864" y="1673578"/>
            <a:ext cx="11044043" cy="450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7793936" y="172278"/>
            <a:ext cx="4207564" cy="1955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 txBox="1"/>
          <p:nvPr>
            <p:ph type="title"/>
          </p:nvPr>
        </p:nvSpPr>
        <p:spPr>
          <a:xfrm>
            <a:off x="190500" y="172278"/>
            <a:ext cx="7603435" cy="949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Formation of p-n junction</a:t>
            </a:r>
            <a:endParaRPr/>
          </a:p>
        </p:txBody>
      </p:sp>
      <p:sp>
        <p:nvSpPr>
          <p:cNvPr id="115" name="Google Shape;115;p4"/>
          <p:cNvSpPr txBox="1"/>
          <p:nvPr>
            <p:ph idx="1" type="body"/>
          </p:nvPr>
        </p:nvSpPr>
        <p:spPr>
          <a:xfrm>
            <a:off x="346213" y="2266880"/>
            <a:ext cx="11499574" cy="4167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when an n-type semiconductor is joined with the p-type semiconductor, a p-n junction is formed.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region where the p-type and n-type semiconductors are joined is called p-n junction.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It is also defined as the boundary between p-type and n-type semiconductor. 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This p-n junction forms a most popular semiconductor device known as diode. 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credit of discovery of the p-n junction goes to American physicist Russel Ohi of Bell Laboratories.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304800"/>
            <a:ext cx="3962400" cy="169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/>
          <p:nvPr/>
        </p:nvSpPr>
        <p:spPr>
          <a:xfrm>
            <a:off x="5579165" y="1410528"/>
            <a:ext cx="6612835" cy="528692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0"/>
          <p:cNvSpPr/>
          <p:nvPr/>
        </p:nvSpPr>
        <p:spPr>
          <a:xfrm>
            <a:off x="212034" y="1476789"/>
            <a:ext cx="5208105" cy="515440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0"/>
          <p:cNvSpPr txBox="1"/>
          <p:nvPr>
            <p:ph type="title"/>
          </p:nvPr>
        </p:nvSpPr>
        <p:spPr>
          <a:xfrm>
            <a:off x="838200" y="338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Input Output characteristics of CB Amplifier</a:t>
            </a:r>
            <a:endParaRPr/>
          </a:p>
        </p:txBody>
      </p:sp>
      <p:pic>
        <p:nvPicPr>
          <p:cNvPr descr="Related image" id="420" name="Google Shape;420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60" y="1669774"/>
            <a:ext cx="4890051" cy="476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1564" y="1583635"/>
            <a:ext cx="6308035" cy="494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/>
          <p:nvPr/>
        </p:nvSpPr>
        <p:spPr>
          <a:xfrm>
            <a:off x="795130" y="2054087"/>
            <a:ext cx="10296940" cy="417443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1"/>
          <p:cNvSpPr txBox="1"/>
          <p:nvPr>
            <p:ph type="title"/>
          </p:nvPr>
        </p:nvSpPr>
        <p:spPr>
          <a:xfrm>
            <a:off x="251791" y="149358"/>
            <a:ext cx="11115261" cy="1308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Circuit Arrangement to find Input and output characteristics</a:t>
            </a:r>
            <a:endParaRPr/>
          </a:p>
        </p:txBody>
      </p:sp>
      <p:pic>
        <p:nvPicPr>
          <p:cNvPr descr="Related image" id="428" name="Google Shape;428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660" y="2229455"/>
            <a:ext cx="9939130" cy="3816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/>
          <p:nvPr/>
        </p:nvSpPr>
        <p:spPr>
          <a:xfrm>
            <a:off x="739637" y="1601615"/>
            <a:ext cx="10712726" cy="481243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2"/>
          <p:cNvSpPr txBox="1"/>
          <p:nvPr>
            <p:ph type="title"/>
          </p:nvPr>
        </p:nvSpPr>
        <p:spPr>
          <a:xfrm>
            <a:off x="1103242" y="195814"/>
            <a:ext cx="9737036" cy="8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Common Emitter Configuration</a:t>
            </a:r>
            <a:endParaRPr/>
          </a:p>
        </p:txBody>
      </p:sp>
      <p:pic>
        <p:nvPicPr>
          <p:cNvPr id="435" name="Google Shape;435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613" y="1774824"/>
            <a:ext cx="10432774" cy="444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/>
          <p:nvPr/>
        </p:nvSpPr>
        <p:spPr>
          <a:xfrm>
            <a:off x="6096000" y="1563757"/>
            <a:ext cx="5698435" cy="489005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3"/>
          <p:cNvSpPr/>
          <p:nvPr/>
        </p:nvSpPr>
        <p:spPr>
          <a:xfrm>
            <a:off x="503583" y="1563757"/>
            <a:ext cx="5234607" cy="489005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3"/>
          <p:cNvSpPr txBox="1"/>
          <p:nvPr>
            <p:ph type="title"/>
          </p:nvPr>
        </p:nvSpPr>
        <p:spPr>
          <a:xfrm>
            <a:off x="212035" y="77018"/>
            <a:ext cx="116751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gerian"/>
              <a:buNone/>
            </a:pPr>
            <a:r>
              <a:rPr lang="en-IN" sz="4000">
                <a:latin typeface="Algerian"/>
                <a:ea typeface="Algerian"/>
                <a:cs typeface="Algerian"/>
                <a:sym typeface="Algerian"/>
              </a:rPr>
              <a:t>Input Output characteristics of CE Amplifier</a:t>
            </a:r>
            <a:endParaRPr/>
          </a:p>
        </p:txBody>
      </p:sp>
      <p:pic>
        <p:nvPicPr>
          <p:cNvPr id="443" name="Google Shape;4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729" y="1683026"/>
            <a:ext cx="4978313" cy="459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942" y="1665042"/>
            <a:ext cx="5376550" cy="468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/>
          <p:nvPr/>
        </p:nvSpPr>
        <p:spPr>
          <a:xfrm>
            <a:off x="478734" y="1497496"/>
            <a:ext cx="10931388" cy="478403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4"/>
          <p:cNvSpPr txBox="1"/>
          <p:nvPr>
            <p:ph type="title"/>
          </p:nvPr>
        </p:nvSpPr>
        <p:spPr>
          <a:xfrm>
            <a:off x="478734" y="166342"/>
            <a:ext cx="11234531" cy="880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Common Collector Configuration</a:t>
            </a:r>
            <a:endParaRPr/>
          </a:p>
        </p:txBody>
      </p:sp>
      <p:pic>
        <p:nvPicPr>
          <p:cNvPr id="451" name="Google Shape;451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820" y="1683026"/>
            <a:ext cx="10469216" cy="443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5"/>
          <p:cNvSpPr/>
          <p:nvPr/>
        </p:nvSpPr>
        <p:spPr>
          <a:xfrm>
            <a:off x="265043" y="1739001"/>
            <a:ext cx="5261114" cy="493643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5"/>
          <p:cNvSpPr/>
          <p:nvPr/>
        </p:nvSpPr>
        <p:spPr>
          <a:xfrm>
            <a:off x="5936974" y="1739001"/>
            <a:ext cx="6149008" cy="493643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5"/>
          <p:cNvSpPr txBox="1"/>
          <p:nvPr>
            <p:ph type="title"/>
          </p:nvPr>
        </p:nvSpPr>
        <p:spPr>
          <a:xfrm>
            <a:off x="490330" y="135939"/>
            <a:ext cx="108634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Input Output characteristics of CC Amplifier</a:t>
            </a:r>
            <a:endParaRPr/>
          </a:p>
        </p:txBody>
      </p:sp>
      <p:pic>
        <p:nvPicPr>
          <p:cNvPr descr="Related image" id="459" name="Google Shape;459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30" y="1921565"/>
            <a:ext cx="4863547" cy="457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921566"/>
            <a:ext cx="5830957" cy="457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/>
          <p:nvPr/>
        </p:nvSpPr>
        <p:spPr>
          <a:xfrm>
            <a:off x="1371600" y="2255602"/>
            <a:ext cx="9836727" cy="423727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6"/>
          <p:cNvSpPr txBox="1"/>
          <p:nvPr>
            <p:ph type="title"/>
          </p:nvPr>
        </p:nvSpPr>
        <p:spPr>
          <a:xfrm>
            <a:off x="838200" y="365125"/>
            <a:ext cx="105156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Current Amplification Factor</a:t>
            </a:r>
            <a:endParaRPr/>
          </a:p>
        </p:txBody>
      </p:sp>
      <p:pic>
        <p:nvPicPr>
          <p:cNvPr descr="equation-1-cc-configuration" id="467" name="Google Shape;467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1883" y="1106223"/>
            <a:ext cx="1569894" cy="105216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6"/>
          <p:cNvSpPr txBox="1"/>
          <p:nvPr/>
        </p:nvSpPr>
        <p:spPr>
          <a:xfrm>
            <a:off x="703118" y="1497616"/>
            <a:ext cx="107857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CC- Current Amplification Factor (ɤ</a:t>
            </a:r>
            <a:r>
              <a:rPr b="1"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3223" y="2559316"/>
            <a:ext cx="3104284" cy="218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2350674"/>
            <a:ext cx="3364068" cy="405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/>
          <p:nvPr>
            <p:ph type="title"/>
          </p:nvPr>
        </p:nvSpPr>
        <p:spPr>
          <a:xfrm>
            <a:off x="347869" y="312116"/>
            <a:ext cx="8292548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Current Amplification Factor</a:t>
            </a:r>
            <a:endParaRPr/>
          </a:p>
        </p:txBody>
      </p:sp>
      <p:sp>
        <p:nvSpPr>
          <p:cNvPr id="476" name="Google Shape;476;p47"/>
          <p:cNvSpPr txBox="1"/>
          <p:nvPr>
            <p:ph idx="1" type="body"/>
          </p:nvPr>
        </p:nvSpPr>
        <p:spPr>
          <a:xfrm>
            <a:off x="347869" y="1253331"/>
            <a:ext cx="11300791" cy="5081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In CB- Current Amplification Factor (α</a:t>
            </a:r>
            <a:r>
              <a:rPr b="1" baseline="-25000" lang="en-IN">
                <a:latin typeface="Times New Roman"/>
                <a:ea typeface="Times New Roman"/>
                <a:cs typeface="Times New Roman"/>
                <a:sym typeface="Times New Roman"/>
              </a:rPr>
              <a:t>dc</a:t>
            </a: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For a transistor with common base configuration it is defined as the ratio of static (d.c.) collector current l</a:t>
            </a:r>
            <a:r>
              <a:rPr baseline="-25000" lang="en-IN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 to the static emitter current I</a:t>
            </a:r>
            <a:r>
              <a:rPr baseline="-25000" lang="en-IN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 at a constant collector voltage with respect to base.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In CE-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For a transistor with common emitter configuration it is defined as the ratio of static collector current I</a:t>
            </a:r>
            <a:r>
              <a:rPr baseline="-25000" lang="en-IN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 to the static base current I</a:t>
            </a:r>
            <a:r>
              <a:rPr baseline="-25000" lang="en-IN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 at a constant collector voltage with respect to emitter.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7" name="Google Shape;47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003" y="3260036"/>
            <a:ext cx="4136958" cy="151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2540" y="3059881"/>
            <a:ext cx="4588463" cy="171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4069" y="106017"/>
            <a:ext cx="2220062" cy="166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/>
          <p:nvPr/>
        </p:nvSpPr>
        <p:spPr>
          <a:xfrm>
            <a:off x="1440873" y="1179443"/>
            <a:ext cx="8750049" cy="5486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8"/>
          <p:cNvSpPr txBox="1"/>
          <p:nvPr>
            <p:ph type="title"/>
          </p:nvPr>
        </p:nvSpPr>
        <p:spPr>
          <a:xfrm>
            <a:off x="427383" y="372441"/>
            <a:ext cx="10515600" cy="655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>
                <a:latin typeface="Algerian"/>
                <a:ea typeface="Algerian"/>
                <a:cs typeface="Algerian"/>
                <a:sym typeface="Algerian"/>
              </a:rPr>
              <a:t>Relation Between α</a:t>
            </a:r>
            <a:r>
              <a:rPr b="1" baseline="-25000" lang="en-IN">
                <a:latin typeface="Algerian"/>
                <a:ea typeface="Algerian"/>
                <a:cs typeface="Algerian"/>
                <a:sym typeface="Algerian"/>
              </a:rPr>
              <a:t>dc</a:t>
            </a:r>
            <a:r>
              <a:rPr b="1" lang="en-IN">
                <a:latin typeface="Algerian"/>
                <a:ea typeface="Algerian"/>
                <a:cs typeface="Algerian"/>
                <a:sym typeface="Algerian"/>
              </a:rPr>
              <a:t> and β</a:t>
            </a:r>
            <a:r>
              <a:rPr b="1" baseline="-25000" lang="en-IN">
                <a:latin typeface="Algerian"/>
                <a:ea typeface="Algerian"/>
                <a:cs typeface="Algerian"/>
                <a:sym typeface="Algerian"/>
              </a:rPr>
              <a:t>dc</a:t>
            </a:r>
            <a:r>
              <a:rPr b="1" lang="en-IN">
                <a:latin typeface="Algerian"/>
                <a:ea typeface="Algerian"/>
                <a:cs typeface="Algerian"/>
                <a:sym typeface="Algerian"/>
              </a:rPr>
              <a:t>: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486" name="Google Shape;48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4110" y="1364288"/>
            <a:ext cx="8259144" cy="511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/>
          <p:nvPr/>
        </p:nvSpPr>
        <p:spPr>
          <a:xfrm>
            <a:off x="2230582" y="1468582"/>
            <a:ext cx="9005454" cy="520930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9"/>
          <p:cNvSpPr txBox="1"/>
          <p:nvPr>
            <p:ph type="title"/>
          </p:nvPr>
        </p:nvSpPr>
        <p:spPr>
          <a:xfrm>
            <a:off x="353290" y="0"/>
            <a:ext cx="114854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gerian"/>
              <a:buNone/>
            </a:pPr>
            <a:r>
              <a:rPr lang="en-IN" sz="4000">
                <a:latin typeface="Algerian"/>
                <a:ea typeface="Algerian"/>
                <a:cs typeface="Algerian"/>
                <a:sym typeface="Algerian"/>
              </a:rPr>
              <a:t>Collector current in terms of leakage current</a:t>
            </a:r>
            <a:endParaRPr/>
          </a:p>
        </p:txBody>
      </p:sp>
      <p:pic>
        <p:nvPicPr>
          <p:cNvPr id="493" name="Google Shape;49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9948" y="1717964"/>
            <a:ext cx="8530561" cy="474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230253" y="3988904"/>
            <a:ext cx="11731494" cy="286909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/>
          <p:nvPr>
            <p:ph type="title"/>
          </p:nvPr>
        </p:nvSpPr>
        <p:spPr>
          <a:xfrm>
            <a:off x="230253" y="378652"/>
            <a:ext cx="11897141" cy="1208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 sz="4000">
                <a:latin typeface="Algerian"/>
                <a:ea typeface="Algerian"/>
                <a:cs typeface="Algerian"/>
                <a:sym typeface="Algerian"/>
              </a:rPr>
              <a:t>Why are we studying diodes/semiconductor devices?</a:t>
            </a:r>
            <a:br>
              <a:rPr lang="en-IN">
                <a:latin typeface="Algerian"/>
                <a:ea typeface="Algerian"/>
                <a:cs typeface="Algerian"/>
                <a:sym typeface="Algerian"/>
              </a:rPr>
            </a:b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230253" y="1253331"/>
            <a:ext cx="1124778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Diodes are the simplest form of all the semiconductor devices.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Semiconductor devices are the fundamental building blocks of all the electronic devices such as computers, control systems, ATM (Automated Teller Machine), mobile phones, amplifiers, etc.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various applications of diodes include computers, power supplies, television, radios and so on.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hat is Blocking Diode and Bypass Diode in Solar Panel Junction Box?"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8813" y="4122200"/>
            <a:ext cx="3473722" cy="258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445" y="4122199"/>
            <a:ext cx="4086175" cy="2584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Electronic Components Work" id="126" name="Google Shape;12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5447" y="4197780"/>
            <a:ext cx="3390900" cy="25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/>
          <p:nvPr/>
        </p:nvSpPr>
        <p:spPr>
          <a:xfrm>
            <a:off x="106017" y="0"/>
            <a:ext cx="11993218" cy="685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" y="209550"/>
            <a:ext cx="11715750" cy="6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"/>
          <p:cNvSpPr/>
          <p:nvPr/>
        </p:nvSpPr>
        <p:spPr>
          <a:xfrm>
            <a:off x="379342" y="953466"/>
            <a:ext cx="11335580" cy="590453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1"/>
          <p:cNvSpPr txBox="1"/>
          <p:nvPr>
            <p:ph type="title"/>
          </p:nvPr>
        </p:nvSpPr>
        <p:spPr>
          <a:xfrm>
            <a:off x="3480350" y="72541"/>
            <a:ext cx="3720548" cy="787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DC Load Line</a:t>
            </a:r>
            <a:endParaRPr/>
          </a:p>
        </p:txBody>
      </p:sp>
      <p:pic>
        <p:nvPicPr>
          <p:cNvPr id="506" name="Google Shape;506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842" y="1139688"/>
            <a:ext cx="11012557" cy="5552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"/>
          <p:cNvSpPr/>
          <p:nvPr/>
        </p:nvSpPr>
        <p:spPr>
          <a:xfrm>
            <a:off x="8229602" y="318501"/>
            <a:ext cx="3690422" cy="62346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2"/>
          <p:cNvSpPr/>
          <p:nvPr/>
        </p:nvSpPr>
        <p:spPr>
          <a:xfrm>
            <a:off x="228600" y="2057400"/>
            <a:ext cx="3733800" cy="4495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2"/>
          <p:cNvSpPr/>
          <p:nvPr/>
        </p:nvSpPr>
        <p:spPr>
          <a:xfrm>
            <a:off x="4355123" y="2057401"/>
            <a:ext cx="3581400" cy="4495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2"/>
          <p:cNvSpPr txBox="1"/>
          <p:nvPr>
            <p:ph type="title"/>
          </p:nvPr>
        </p:nvSpPr>
        <p:spPr>
          <a:xfrm>
            <a:off x="1752600" y="304799"/>
            <a:ext cx="495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Transistor Testing</a:t>
            </a:r>
            <a:endParaRPr/>
          </a:p>
        </p:txBody>
      </p:sp>
      <p:sp>
        <p:nvSpPr>
          <p:cNvPr id="515" name="Google Shape;515;p52"/>
          <p:cNvSpPr txBox="1"/>
          <p:nvPr>
            <p:ph idx="1" type="body"/>
          </p:nvPr>
        </p:nvSpPr>
        <p:spPr>
          <a:xfrm>
            <a:off x="361950" y="1289786"/>
            <a:ext cx="727416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Using DMM: s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ome DMM’s will measure β</a:t>
            </a:r>
            <a:r>
              <a:rPr baseline="-25000" lang="en-IN" sz="2400">
                <a:latin typeface="Times New Roman"/>
                <a:ea typeface="Times New Roman"/>
                <a:cs typeface="Times New Roman"/>
                <a:sym typeface="Times New Roman"/>
              </a:rPr>
              <a:t>DC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 or hfe.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f_03027" id="516" name="Google Shape;5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" y="2221028"/>
            <a:ext cx="3467100" cy="4165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03028" id="517" name="Google Shape;517;p52"/>
          <p:cNvPicPr preferRelativeResize="0"/>
          <p:nvPr/>
        </p:nvPicPr>
        <p:blipFill rotWithShape="1">
          <a:blip r:embed="rId4">
            <a:alphaModFix/>
          </a:blip>
          <a:srcRect b="0" l="22844" r="18620" t="0"/>
          <a:stretch/>
        </p:blipFill>
        <p:spPr>
          <a:xfrm>
            <a:off x="4530969" y="2221028"/>
            <a:ext cx="3276600" cy="4165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518" name="Google Shape;51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6980" y="479693"/>
            <a:ext cx="3395665" cy="60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/>
          <p:nvPr/>
        </p:nvSpPr>
        <p:spPr>
          <a:xfrm>
            <a:off x="7488238" y="3021013"/>
            <a:ext cx="3603625" cy="32797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3"/>
          <p:cNvSpPr/>
          <p:nvPr/>
        </p:nvSpPr>
        <p:spPr>
          <a:xfrm>
            <a:off x="649288" y="3021013"/>
            <a:ext cx="6334125" cy="32480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3"/>
          <p:cNvSpPr txBox="1"/>
          <p:nvPr>
            <p:ph type="title"/>
          </p:nvPr>
        </p:nvSpPr>
        <p:spPr>
          <a:xfrm>
            <a:off x="295275" y="193675"/>
            <a:ext cx="11499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Junction Field Effect Transistors (JFET)</a:t>
            </a:r>
            <a:endParaRPr/>
          </a:p>
        </p:txBody>
      </p:sp>
      <p:pic>
        <p:nvPicPr>
          <p:cNvPr descr="Related image" id="526" name="Google Shape;52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6675" y="3171825"/>
            <a:ext cx="3273425" cy="295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325" y="3171825"/>
            <a:ext cx="6015038" cy="295751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3"/>
          <p:cNvSpPr txBox="1"/>
          <p:nvPr>
            <p:ph idx="1" type="body"/>
          </p:nvPr>
        </p:nvSpPr>
        <p:spPr>
          <a:xfrm>
            <a:off x="515938" y="1346200"/>
            <a:ext cx="11371262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FET is a semiconductor device which depends for its operation on the control of current  by an electric field.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4"/>
          <p:cNvSpPr/>
          <p:nvPr/>
        </p:nvSpPr>
        <p:spPr>
          <a:xfrm>
            <a:off x="9280525" y="3787775"/>
            <a:ext cx="2336800" cy="209708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9280525" y="1547813"/>
            <a:ext cx="2336800" cy="22463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304800" y="1570038"/>
            <a:ext cx="8458200" cy="4343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4"/>
          <p:cNvSpPr txBox="1"/>
          <p:nvPr>
            <p:ph type="title"/>
          </p:nvPr>
        </p:nvSpPr>
        <p:spPr>
          <a:xfrm>
            <a:off x="533400" y="152400"/>
            <a:ext cx="10820400" cy="792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Junction Field Effect Transistor (JFET)</a:t>
            </a:r>
            <a:endParaRPr/>
          </a:p>
        </p:txBody>
      </p:sp>
      <p:pic>
        <p:nvPicPr>
          <p:cNvPr id="538" name="Google Shape;5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62125"/>
            <a:ext cx="8153400" cy="39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0238" y="1697038"/>
            <a:ext cx="19621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10713" y="3827463"/>
            <a:ext cx="19812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Construction and Characteristics of JFETs</a:t>
            </a:r>
            <a:endParaRPr/>
          </a:p>
        </p:txBody>
      </p:sp>
      <p:pic>
        <p:nvPicPr>
          <p:cNvPr id="546" name="Google Shape;546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19" y="1939409"/>
            <a:ext cx="4019561" cy="40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2069" y="1939409"/>
            <a:ext cx="5039096" cy="390183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5"/>
          <p:cNvSpPr/>
          <p:nvPr/>
        </p:nvSpPr>
        <p:spPr>
          <a:xfrm>
            <a:off x="5670176" y="5841247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Varying reverse-bias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potentials across the </a:t>
            </a:r>
            <a:r>
              <a:rPr i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p-n </a:t>
            </a: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an </a:t>
            </a:r>
            <a:r>
              <a:rPr i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-channel JFET.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Pich-OFF</a:t>
            </a:r>
            <a:endParaRPr/>
          </a:p>
        </p:txBody>
      </p:sp>
      <p:pic>
        <p:nvPicPr>
          <p:cNvPr id="554" name="Google Shape;554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607" y="1909731"/>
            <a:ext cx="8168785" cy="41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20993"/>
            <a:ext cx="407837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0095" y="2339865"/>
            <a:ext cx="6050952" cy="391359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7"/>
          <p:cNvSpPr/>
          <p:nvPr/>
        </p:nvSpPr>
        <p:spPr>
          <a:xfrm>
            <a:off x="5766337" y="6287665"/>
            <a:ext cx="5957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-Channel JFET characteristics with </a:t>
            </a:r>
            <a:r>
              <a:rPr i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i="1" lang="en-I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DSS </a:t>
            </a: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8 mA and </a:t>
            </a:r>
            <a:r>
              <a:rPr i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i="1" lang="en-I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V.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7"/>
          <p:cNvSpPr/>
          <p:nvPr/>
        </p:nvSpPr>
        <p:spPr>
          <a:xfrm>
            <a:off x="3342179" y="843240"/>
            <a:ext cx="48483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Construction and Characteristics of JFETs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8"/>
          <p:cNvSpPr/>
          <p:nvPr/>
        </p:nvSpPr>
        <p:spPr>
          <a:xfrm>
            <a:off x="477078" y="281609"/>
            <a:ext cx="11012557" cy="629478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34" y="621701"/>
            <a:ext cx="10323443" cy="561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/>
          <p:nvPr/>
        </p:nvSpPr>
        <p:spPr>
          <a:xfrm>
            <a:off x="4213225" y="1495425"/>
            <a:ext cx="4340225" cy="304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9"/>
          <p:cNvSpPr/>
          <p:nvPr/>
        </p:nvSpPr>
        <p:spPr>
          <a:xfrm>
            <a:off x="327025" y="1495425"/>
            <a:ext cx="3886200" cy="304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9"/>
          <p:cNvSpPr txBox="1"/>
          <p:nvPr>
            <p:ph type="title"/>
          </p:nvPr>
        </p:nvSpPr>
        <p:spPr>
          <a:xfrm>
            <a:off x="2819400" y="228600"/>
            <a:ext cx="6553200" cy="792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>
                <a:latin typeface="Algerian"/>
                <a:ea typeface="Algerian"/>
                <a:cs typeface="Algerian"/>
                <a:sym typeface="Algerian"/>
              </a:rPr>
              <a:t>Configurations of JFET</a:t>
            </a:r>
            <a:endParaRPr/>
          </a:p>
        </p:txBody>
      </p:sp>
      <p:pic>
        <p:nvPicPr>
          <p:cNvPr id="576" name="Google Shape;5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752600"/>
            <a:ext cx="3676650" cy="2560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9925" y="1752600"/>
            <a:ext cx="38068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20150" y="2098675"/>
            <a:ext cx="28575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9"/>
          <p:cNvSpPr/>
          <p:nvPr/>
        </p:nvSpPr>
        <p:spPr>
          <a:xfrm>
            <a:off x="8553450" y="1495425"/>
            <a:ext cx="3409950" cy="304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7738" y="1752600"/>
            <a:ext cx="3109912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9"/>
          <p:cNvSpPr txBox="1"/>
          <p:nvPr/>
        </p:nvSpPr>
        <p:spPr>
          <a:xfrm>
            <a:off x="765175" y="4800600"/>
            <a:ext cx="300831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Source</a:t>
            </a:r>
            <a:endParaRPr/>
          </a:p>
        </p:txBody>
      </p:sp>
      <p:sp>
        <p:nvSpPr>
          <p:cNvPr id="582" name="Google Shape;582;p59"/>
          <p:cNvSpPr txBox="1"/>
          <p:nvPr/>
        </p:nvSpPr>
        <p:spPr>
          <a:xfrm>
            <a:off x="4906963" y="4800600"/>
            <a:ext cx="23780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Gate</a:t>
            </a:r>
            <a:endParaRPr/>
          </a:p>
        </p:txBody>
      </p:sp>
      <p:sp>
        <p:nvSpPr>
          <p:cNvPr id="583" name="Google Shape;583;p59"/>
          <p:cNvSpPr txBox="1"/>
          <p:nvPr/>
        </p:nvSpPr>
        <p:spPr>
          <a:xfrm>
            <a:off x="9005888" y="4830763"/>
            <a:ext cx="25050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Drain</a:t>
            </a:r>
            <a:endParaRPr/>
          </a:p>
        </p:txBody>
      </p:sp>
      <p:sp>
        <p:nvSpPr>
          <p:cNvPr id="584" name="Google Shape;584;p59"/>
          <p:cNvSpPr txBox="1"/>
          <p:nvPr/>
        </p:nvSpPr>
        <p:spPr>
          <a:xfrm>
            <a:off x="2057400" y="5732463"/>
            <a:ext cx="8915400" cy="86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r>
              <a:rPr b="1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Shockley’s Equation   I</a:t>
            </a:r>
            <a:r>
              <a:rPr b="1" baseline="-25000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=I</a:t>
            </a:r>
            <a:r>
              <a:rPr b="1" baseline="-25000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DSS</a:t>
            </a:r>
            <a:r>
              <a:rPr b="1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{1-V</a:t>
            </a:r>
            <a:r>
              <a:rPr b="1" baseline="-25000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</a:t>
            </a:r>
            <a:r>
              <a:rPr b="1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/V</a:t>
            </a:r>
            <a:r>
              <a:rPr b="1" baseline="-25000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p-off</a:t>
            </a:r>
            <a:r>
              <a:rPr b="1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b="1" baseline="30000"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>
            <a:off x="86140" y="1237706"/>
            <a:ext cx="7311888" cy="504152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7669697" y="1192384"/>
            <a:ext cx="4316894" cy="260162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/>
          <p:nvPr>
            <p:ph type="title"/>
          </p:nvPr>
        </p:nvSpPr>
        <p:spPr>
          <a:xfrm>
            <a:off x="1540565" y="54412"/>
            <a:ext cx="6649278" cy="1039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PN Junction Diode</a:t>
            </a:r>
            <a:endParaRPr/>
          </a:p>
        </p:txBody>
      </p:sp>
      <p:pic>
        <p:nvPicPr>
          <p:cNvPr descr="Related image" id="134" name="Google Shape;134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774" y="1328702"/>
            <a:ext cx="4147929" cy="186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357809" y="1391478"/>
            <a:ext cx="7832034" cy="479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409" y="1370226"/>
            <a:ext cx="7083287" cy="47972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/>
        </p:nvSpPr>
        <p:spPr>
          <a:xfrm>
            <a:off x="286579" y="6300486"/>
            <a:ext cx="68248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 biased or Unbiased PN junction Diode</a:t>
            </a:r>
            <a:endParaRPr/>
          </a:p>
        </p:txBody>
      </p:sp>
      <p:sp>
        <p:nvSpPr>
          <p:cNvPr id="138" name="Google Shape;138;p6"/>
          <p:cNvSpPr txBox="1"/>
          <p:nvPr/>
        </p:nvSpPr>
        <p:spPr>
          <a:xfrm>
            <a:off x="7765774" y="3296805"/>
            <a:ext cx="40684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Symbol of PN junction Diode</a:t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7765774" y="6210017"/>
            <a:ext cx="39756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Depletion Region ??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"/>
          <p:cNvSpPr/>
          <p:nvPr/>
        </p:nvSpPr>
        <p:spPr>
          <a:xfrm>
            <a:off x="457200" y="1295400"/>
            <a:ext cx="11353800" cy="52879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0"/>
          <p:cNvSpPr txBox="1"/>
          <p:nvPr>
            <p:ph type="title"/>
          </p:nvPr>
        </p:nvSpPr>
        <p:spPr>
          <a:xfrm>
            <a:off x="2819400" y="274638"/>
            <a:ext cx="76200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Operating Regions of JFET</a:t>
            </a:r>
            <a:endParaRPr/>
          </a:p>
        </p:txBody>
      </p:sp>
      <p:sp>
        <p:nvSpPr>
          <p:cNvPr id="591" name="Google Shape;591;p60"/>
          <p:cNvSpPr txBox="1"/>
          <p:nvPr>
            <p:ph idx="1" type="body"/>
          </p:nvPr>
        </p:nvSpPr>
        <p:spPr>
          <a:xfrm>
            <a:off x="781050" y="1524000"/>
            <a:ext cx="10820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b="1" lang="en-IN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Ohmic Region </a:t>
            </a: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 When V</a:t>
            </a:r>
            <a:r>
              <a:rPr baseline="-25000"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</a:t>
            </a: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= 0 the depletion layer of the channel is very small and the JFET acts like a voltage controlled resistor.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b="1" lang="en-IN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Cut-off Region </a:t>
            </a: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 This is also known as the pinch-off region when the Gate voltage, V</a:t>
            </a:r>
            <a:r>
              <a:rPr baseline="-25000"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</a:t>
            </a: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is sufficient to cause the JFET to act as an open circuit as the channel resistance is at maximum.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b="1" lang="en-IN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Saturation or Active Region </a:t>
            </a: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 The JFET becomes a good conductor and is controlled by the Gate-Source voltage, (V</a:t>
            </a:r>
            <a:r>
              <a:rPr baseline="-25000"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</a:t>
            </a: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while the Drain-Source voltage, (V</a:t>
            </a:r>
            <a:r>
              <a:rPr baseline="-25000"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</a:t>
            </a: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has little or no effect.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b="1" lang="en-IN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Breakdown Region </a:t>
            </a: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 The voltage between the Drain and the Source, (V</a:t>
            </a:r>
            <a:r>
              <a:rPr baseline="-25000"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</a:t>
            </a: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high enough to causes the JFET’s resistive channel to break down and pass uncontrolled maximum current.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/>
          <p:nvPr/>
        </p:nvSpPr>
        <p:spPr>
          <a:xfrm>
            <a:off x="317500" y="1100138"/>
            <a:ext cx="11609388" cy="56451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61"/>
          <p:cNvSpPr txBox="1"/>
          <p:nvPr>
            <p:ph type="title"/>
          </p:nvPr>
        </p:nvSpPr>
        <p:spPr>
          <a:xfrm>
            <a:off x="317500" y="146050"/>
            <a:ext cx="11039475" cy="747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Transfer  characteristics of N channel JFET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98" name="Google Shape;59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0" y="1304925"/>
            <a:ext cx="11241088" cy="523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2"/>
          <p:cNvSpPr/>
          <p:nvPr/>
        </p:nvSpPr>
        <p:spPr>
          <a:xfrm>
            <a:off x="344488" y="1550988"/>
            <a:ext cx="11569700" cy="506253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2"/>
          <p:cNvSpPr txBox="1"/>
          <p:nvPr>
            <p:ph type="title"/>
          </p:nvPr>
        </p:nvSpPr>
        <p:spPr>
          <a:xfrm>
            <a:off x="709613" y="127000"/>
            <a:ext cx="11031537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Transfer characteristics of p channel JFET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-Channel JFET Basics" id="605" name="Google Shape;60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575" y="1755775"/>
            <a:ext cx="5870575" cy="471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" y="1801813"/>
            <a:ext cx="5129213" cy="462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"/>
          <p:cNvSpPr/>
          <p:nvPr/>
        </p:nvSpPr>
        <p:spPr>
          <a:xfrm>
            <a:off x="8631238" y="1670050"/>
            <a:ext cx="3481387" cy="40814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3"/>
          <p:cNvSpPr/>
          <p:nvPr/>
        </p:nvSpPr>
        <p:spPr>
          <a:xfrm>
            <a:off x="79375" y="954088"/>
            <a:ext cx="8348663" cy="57515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3"/>
          <p:cNvSpPr txBox="1"/>
          <p:nvPr>
            <p:ph type="title"/>
          </p:nvPr>
        </p:nvSpPr>
        <p:spPr>
          <a:xfrm>
            <a:off x="1143000" y="152400"/>
            <a:ext cx="10121900" cy="80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Difference between BJT and FET</a:t>
            </a:r>
            <a:endParaRPr/>
          </a:p>
        </p:txBody>
      </p:sp>
      <p:pic>
        <p:nvPicPr>
          <p:cNvPr descr="What are the Differences Between BJT and FET?" id="614" name="Google Shape;6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9038" y="1806575"/>
            <a:ext cx="3101975" cy="37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988" y="1101725"/>
            <a:ext cx="8027987" cy="545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4"/>
          <p:cNvSpPr/>
          <p:nvPr/>
        </p:nvSpPr>
        <p:spPr>
          <a:xfrm>
            <a:off x="1060174" y="768627"/>
            <a:ext cx="9647583" cy="393647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4"/>
          <p:cNvSpPr txBox="1"/>
          <p:nvPr>
            <p:ph type="title"/>
          </p:nvPr>
        </p:nvSpPr>
        <p:spPr>
          <a:xfrm>
            <a:off x="3965712" y="7929"/>
            <a:ext cx="5496340" cy="651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JFET and BJT</a:t>
            </a:r>
            <a:endParaRPr/>
          </a:p>
        </p:txBody>
      </p:sp>
      <p:pic>
        <p:nvPicPr>
          <p:cNvPr id="622" name="Google Shape;62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450" y="892740"/>
            <a:ext cx="9303027" cy="368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3043" y="4705104"/>
            <a:ext cx="4969565" cy="2144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5"/>
          <p:cNvSpPr/>
          <p:nvPr/>
        </p:nvSpPr>
        <p:spPr>
          <a:xfrm>
            <a:off x="6679096" y="1948070"/>
            <a:ext cx="5062330" cy="339255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65"/>
          <p:cNvSpPr txBox="1"/>
          <p:nvPr>
            <p:ph type="title"/>
          </p:nvPr>
        </p:nvSpPr>
        <p:spPr>
          <a:xfrm>
            <a:off x="344557" y="365125"/>
            <a:ext cx="11009243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gerian"/>
              <a:buNone/>
            </a:pPr>
            <a:r>
              <a:rPr lang="en-IN" sz="3600">
                <a:latin typeface="Algerian"/>
                <a:ea typeface="Algerian"/>
                <a:cs typeface="Algerian"/>
                <a:sym typeface="Algerian"/>
              </a:rPr>
              <a:t>Important equations for DC Analysis of FET</a:t>
            </a:r>
            <a:endParaRPr/>
          </a:p>
        </p:txBody>
      </p:sp>
      <p:pic>
        <p:nvPicPr>
          <p:cNvPr id="630" name="Google Shape;6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78" y="1678661"/>
            <a:ext cx="2716695" cy="21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408" y="4319796"/>
            <a:ext cx="4261195" cy="142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0192" y="2100055"/>
            <a:ext cx="4742208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6"/>
          <p:cNvSpPr/>
          <p:nvPr/>
        </p:nvSpPr>
        <p:spPr>
          <a:xfrm>
            <a:off x="493642" y="2376958"/>
            <a:ext cx="5084471" cy="44341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6"/>
          <p:cNvSpPr txBox="1"/>
          <p:nvPr>
            <p:ph type="title"/>
          </p:nvPr>
        </p:nvSpPr>
        <p:spPr>
          <a:xfrm>
            <a:off x="493643" y="46853"/>
            <a:ext cx="10515600" cy="880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Fixed Bias Configuration</a:t>
            </a:r>
            <a:endParaRPr/>
          </a:p>
        </p:txBody>
      </p:sp>
      <p:pic>
        <p:nvPicPr>
          <p:cNvPr id="639" name="Google Shape;63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546" y="2624297"/>
            <a:ext cx="4726661" cy="393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2583" y="3145110"/>
            <a:ext cx="4726660" cy="143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642" y="1124282"/>
            <a:ext cx="11367053" cy="105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7"/>
          <p:cNvSpPr txBox="1"/>
          <p:nvPr>
            <p:ph type="title"/>
          </p:nvPr>
        </p:nvSpPr>
        <p:spPr>
          <a:xfrm>
            <a:off x="838200" y="365126"/>
            <a:ext cx="10515600" cy="787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Fixed Bias Configuration</a:t>
            </a:r>
            <a:endParaRPr/>
          </a:p>
        </p:txBody>
      </p:sp>
      <p:pic>
        <p:nvPicPr>
          <p:cNvPr id="647" name="Google Shape;64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80" y="1152940"/>
            <a:ext cx="3862387" cy="514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2698" y="1325651"/>
            <a:ext cx="3074711" cy="119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8694" y="2695107"/>
            <a:ext cx="7993306" cy="379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/>
          <p:nvPr/>
        </p:nvSpPr>
        <p:spPr>
          <a:xfrm>
            <a:off x="0" y="1908314"/>
            <a:ext cx="12192000" cy="485029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68"/>
          <p:cNvSpPr txBox="1"/>
          <p:nvPr>
            <p:ph type="title"/>
          </p:nvPr>
        </p:nvSpPr>
        <p:spPr>
          <a:xfrm>
            <a:off x="147553" y="245857"/>
            <a:ext cx="11896893" cy="761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gerian"/>
              <a:buNone/>
            </a:pPr>
            <a:r>
              <a:rPr lang="en-IN" sz="3600">
                <a:latin typeface="Algerian"/>
                <a:ea typeface="Algerian"/>
                <a:cs typeface="Algerian"/>
                <a:sym typeface="Algerian"/>
              </a:rPr>
              <a:t>Graphical Analysis of Fixed Bias configuration</a:t>
            </a:r>
            <a:endParaRPr/>
          </a:p>
        </p:txBody>
      </p:sp>
      <p:pic>
        <p:nvPicPr>
          <p:cNvPr id="656" name="Google Shape;6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29" y="1262298"/>
            <a:ext cx="12069171" cy="49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984" y="2171160"/>
            <a:ext cx="4816757" cy="397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244" y="6050249"/>
            <a:ext cx="2191038" cy="49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7282" y="6143113"/>
            <a:ext cx="1554331" cy="40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8473" y="2154045"/>
            <a:ext cx="4333795" cy="393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97321" y="6038430"/>
            <a:ext cx="2364577" cy="49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52728" y="6101501"/>
            <a:ext cx="3673340" cy="4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9"/>
          <p:cNvSpPr txBox="1"/>
          <p:nvPr>
            <p:ph type="title"/>
          </p:nvPr>
        </p:nvSpPr>
        <p:spPr>
          <a:xfrm>
            <a:off x="212035" y="365126"/>
            <a:ext cx="11979965" cy="81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gerian"/>
              <a:buNone/>
            </a:pPr>
            <a:r>
              <a:rPr lang="en-IN" sz="3600">
                <a:latin typeface="Algerian"/>
                <a:ea typeface="Algerian"/>
                <a:cs typeface="Algerian"/>
                <a:sym typeface="Algerian"/>
              </a:rPr>
              <a:t>Graphical Analysis of Fixed Bias configuration</a:t>
            </a:r>
            <a:endParaRPr sz="3600"/>
          </a:p>
        </p:txBody>
      </p:sp>
      <p:pic>
        <p:nvPicPr>
          <p:cNvPr id="668" name="Google Shape;66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08" y="1815548"/>
            <a:ext cx="11260183" cy="131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281" y="3127513"/>
            <a:ext cx="11309471" cy="185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6259992" y="2644221"/>
            <a:ext cx="5847524" cy="412535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155507" y="2650434"/>
            <a:ext cx="5922271" cy="412535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 txBox="1"/>
          <p:nvPr>
            <p:ph type="title"/>
          </p:nvPr>
        </p:nvSpPr>
        <p:spPr>
          <a:xfrm>
            <a:off x="1520893" y="279677"/>
            <a:ext cx="10515600" cy="1013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Biasing of p-n junction Diode</a:t>
            </a:r>
            <a:br>
              <a:rPr lang="en-IN"/>
            </a:br>
            <a:endParaRPr/>
          </a:p>
        </p:txBody>
      </p:sp>
      <p:sp>
        <p:nvSpPr>
          <p:cNvPr id="147" name="Google Shape;147;p7"/>
          <p:cNvSpPr txBox="1"/>
          <p:nvPr>
            <p:ph idx="1" type="body"/>
          </p:nvPr>
        </p:nvSpPr>
        <p:spPr>
          <a:xfrm>
            <a:off x="281609" y="980661"/>
            <a:ext cx="11367052" cy="157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process of applying the external voltage to a p-n junction semiconductor diode is called biasing.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External voltage to the p-n junction diode is applied in any of the two methods: forward biasing or reverse biasing.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340" y="2862263"/>
            <a:ext cx="567379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038" y="2824058"/>
            <a:ext cx="5569432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0893" y="5502755"/>
            <a:ext cx="3048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5108" y="5502755"/>
            <a:ext cx="2857291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 txBox="1"/>
          <p:nvPr>
            <p:ph type="title"/>
          </p:nvPr>
        </p:nvSpPr>
        <p:spPr>
          <a:xfrm>
            <a:off x="308113" y="153091"/>
            <a:ext cx="10515600" cy="576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Example 1</a:t>
            </a:r>
            <a:endParaRPr/>
          </a:p>
        </p:txBody>
      </p:sp>
      <p:pic>
        <p:nvPicPr>
          <p:cNvPr id="675" name="Google Shape;6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2" y="1152939"/>
            <a:ext cx="6070324" cy="555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1676" y="887895"/>
            <a:ext cx="6070324" cy="5195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7" name="Google Shape;677;p70"/>
          <p:cNvCxnSpPr/>
          <p:nvPr/>
        </p:nvCxnSpPr>
        <p:spPr>
          <a:xfrm>
            <a:off x="5976730" y="1152939"/>
            <a:ext cx="119270" cy="555197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/>
          <p:nvPr>
            <p:ph type="title"/>
          </p:nvPr>
        </p:nvSpPr>
        <p:spPr>
          <a:xfrm>
            <a:off x="268356" y="155989"/>
            <a:ext cx="10515600" cy="787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Graphical Approach</a:t>
            </a:r>
            <a:endParaRPr/>
          </a:p>
        </p:txBody>
      </p:sp>
      <p:pic>
        <p:nvPicPr>
          <p:cNvPr id="683" name="Google Shape;68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139688"/>
            <a:ext cx="6387547" cy="53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4625" y="1139688"/>
            <a:ext cx="5667375" cy="5059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71"/>
          <p:cNvCxnSpPr/>
          <p:nvPr/>
        </p:nvCxnSpPr>
        <p:spPr>
          <a:xfrm>
            <a:off x="6387548" y="1139688"/>
            <a:ext cx="102969" cy="534062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2"/>
          <p:cNvSpPr/>
          <p:nvPr/>
        </p:nvSpPr>
        <p:spPr>
          <a:xfrm>
            <a:off x="3074504" y="2526932"/>
            <a:ext cx="5433392" cy="433106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72"/>
          <p:cNvSpPr txBox="1"/>
          <p:nvPr>
            <p:ph type="title"/>
          </p:nvPr>
        </p:nvSpPr>
        <p:spPr>
          <a:xfrm>
            <a:off x="241852" y="219351"/>
            <a:ext cx="10515600" cy="734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Self Bias Configuration</a:t>
            </a:r>
            <a:endParaRPr/>
          </a:p>
        </p:txBody>
      </p:sp>
      <p:pic>
        <p:nvPicPr>
          <p:cNvPr id="692" name="Google Shape;69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6297" y="2735240"/>
            <a:ext cx="4982816" cy="390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059" y="1056446"/>
            <a:ext cx="11184835" cy="126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3"/>
          <p:cNvSpPr/>
          <p:nvPr/>
        </p:nvSpPr>
        <p:spPr>
          <a:xfrm>
            <a:off x="59254" y="1908076"/>
            <a:ext cx="3452572" cy="494992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3"/>
          <p:cNvSpPr txBox="1"/>
          <p:nvPr>
            <p:ph type="title"/>
          </p:nvPr>
        </p:nvSpPr>
        <p:spPr>
          <a:xfrm>
            <a:off x="308113" y="120773"/>
            <a:ext cx="10515600" cy="81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DC Analysis of Self Bias</a:t>
            </a:r>
            <a:endParaRPr/>
          </a:p>
        </p:txBody>
      </p:sp>
      <p:pic>
        <p:nvPicPr>
          <p:cNvPr id="700" name="Google Shape;70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54" y="1057031"/>
            <a:ext cx="11013318" cy="72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13" y="2093843"/>
            <a:ext cx="3004930" cy="462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8270" y="2332383"/>
            <a:ext cx="8383730" cy="4094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4"/>
          <p:cNvSpPr txBox="1"/>
          <p:nvPr>
            <p:ph type="title"/>
          </p:nvPr>
        </p:nvSpPr>
        <p:spPr>
          <a:xfrm>
            <a:off x="172278" y="365125"/>
            <a:ext cx="11181522" cy="668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Mathematical Approach of Self Bias</a:t>
            </a:r>
            <a:endParaRPr/>
          </a:p>
        </p:txBody>
      </p:sp>
      <p:pic>
        <p:nvPicPr>
          <p:cNvPr id="708" name="Google Shape;70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591" y="1427105"/>
            <a:ext cx="11012557" cy="524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/>
          <p:nvPr>
            <p:ph type="title"/>
          </p:nvPr>
        </p:nvSpPr>
        <p:spPr>
          <a:xfrm>
            <a:off x="175591" y="107773"/>
            <a:ext cx="10515600" cy="70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Graphical Approach</a:t>
            </a:r>
            <a:endParaRPr/>
          </a:p>
        </p:txBody>
      </p:sp>
      <p:pic>
        <p:nvPicPr>
          <p:cNvPr id="714" name="Google Shape;71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97" y="2023026"/>
            <a:ext cx="6234446" cy="424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591" y="955128"/>
            <a:ext cx="10094844" cy="90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4340" y="6270142"/>
            <a:ext cx="2831555" cy="504843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5"/>
          <p:cNvSpPr txBox="1"/>
          <p:nvPr/>
        </p:nvSpPr>
        <p:spPr>
          <a:xfrm>
            <a:off x="5866497" y="1857835"/>
            <a:ext cx="55526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two points on the graph</a:t>
            </a:r>
            <a:endParaRPr/>
          </a:p>
        </p:txBody>
      </p:sp>
      <p:pic>
        <p:nvPicPr>
          <p:cNvPr id="718" name="Google Shape;718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9868" y="2470709"/>
            <a:ext cx="1277190" cy="36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25859" y="2424523"/>
            <a:ext cx="3393299" cy="31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6497" y="2987822"/>
            <a:ext cx="1629497" cy="66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764" y="2839926"/>
            <a:ext cx="2809259" cy="66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13058" y="3529284"/>
            <a:ext cx="4254872" cy="332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6"/>
          <p:cNvSpPr txBox="1"/>
          <p:nvPr>
            <p:ph type="title"/>
          </p:nvPr>
        </p:nvSpPr>
        <p:spPr>
          <a:xfrm>
            <a:off x="268357" y="126587"/>
            <a:ext cx="10515600" cy="62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DC Analysis of Self Bias</a:t>
            </a:r>
            <a:endParaRPr/>
          </a:p>
        </p:txBody>
      </p:sp>
      <p:pic>
        <p:nvPicPr>
          <p:cNvPr id="728" name="Google Shape;72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13" y="874643"/>
            <a:ext cx="11807687" cy="598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4" name="Google Shape;734;p77"/>
          <p:cNvSpPr txBox="1"/>
          <p:nvPr>
            <p:ph type="title"/>
          </p:nvPr>
        </p:nvSpPr>
        <p:spPr>
          <a:xfrm>
            <a:off x="3077818" y="444639"/>
            <a:ext cx="5006009" cy="920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Reflection Spot</a:t>
            </a:r>
            <a:endParaRPr/>
          </a:p>
        </p:txBody>
      </p:sp>
      <p:pic>
        <p:nvPicPr>
          <p:cNvPr id="735" name="Google Shape;73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100" y="1853480"/>
            <a:ext cx="3462612" cy="2781708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7"/>
          <p:cNvSpPr txBox="1"/>
          <p:nvPr/>
        </p:nvSpPr>
        <p:spPr>
          <a:xfrm>
            <a:off x="4664765" y="2676939"/>
            <a:ext cx="720918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testmoz.com/4954046</a:t>
            </a:r>
            <a:endParaRPr b="1" i="0" sz="24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https://www.youtube.com/watch?v=uea-BxQR71A</a:t>
            </a:r>
            <a:endParaRPr b="1" i="0" sz="24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https://www.youtube.com/watch?v=lEy5_reYj2Y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8"/>
          <p:cNvSpPr/>
          <p:nvPr/>
        </p:nvSpPr>
        <p:spPr>
          <a:xfrm>
            <a:off x="6400800" y="1512888"/>
            <a:ext cx="5257800" cy="33639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78"/>
          <p:cNvSpPr/>
          <p:nvPr/>
        </p:nvSpPr>
        <p:spPr>
          <a:xfrm>
            <a:off x="498475" y="1512888"/>
            <a:ext cx="5064125" cy="33639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78"/>
          <p:cNvSpPr txBox="1"/>
          <p:nvPr>
            <p:ph type="title"/>
          </p:nvPr>
        </p:nvSpPr>
        <p:spPr>
          <a:xfrm>
            <a:off x="292100" y="364548"/>
            <a:ext cx="8909050" cy="56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Metal Oxide Semiconductor Filed Effect Transistors (MOSFET)</a:t>
            </a:r>
            <a:endParaRPr/>
          </a:p>
        </p:txBody>
      </p:sp>
      <p:pic>
        <p:nvPicPr>
          <p:cNvPr id="744" name="Google Shape;74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1752600"/>
            <a:ext cx="46831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1673225"/>
            <a:ext cx="4851400" cy="305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0800" y="80963"/>
            <a:ext cx="17907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8"/>
          <p:cNvSpPr txBox="1"/>
          <p:nvPr/>
        </p:nvSpPr>
        <p:spPr>
          <a:xfrm>
            <a:off x="190500" y="5118100"/>
            <a:ext cx="5600700" cy="157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D-MOSFET 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requires the Gate-Source voltage, (V</a:t>
            </a:r>
            <a:r>
              <a:rPr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to switch the device “OFF”. The depletion mode MOSFET is equivalent to a “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Normally Closed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switch.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8" name="Google Shape;748;p78"/>
          <p:cNvSpPr txBox="1"/>
          <p:nvPr/>
        </p:nvSpPr>
        <p:spPr>
          <a:xfrm>
            <a:off x="6400800" y="5073650"/>
            <a:ext cx="5600700" cy="157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E-MOSFET 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   requires a Gate-Source voltage, (V</a:t>
            </a:r>
            <a:r>
              <a:rPr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to switch the device “ON”. The enhancement mode MOSFET is equivalent to a “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Normally Open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switch</a:t>
            </a: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9"/>
          <p:cNvSpPr/>
          <p:nvPr/>
        </p:nvSpPr>
        <p:spPr>
          <a:xfrm>
            <a:off x="6858000" y="1295400"/>
            <a:ext cx="5105400" cy="4495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79"/>
          <p:cNvSpPr/>
          <p:nvPr/>
        </p:nvSpPr>
        <p:spPr>
          <a:xfrm>
            <a:off x="76200" y="1371600"/>
            <a:ext cx="6629400" cy="4419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79"/>
          <p:cNvSpPr txBox="1"/>
          <p:nvPr>
            <p:ph type="title"/>
          </p:nvPr>
        </p:nvSpPr>
        <p:spPr>
          <a:xfrm>
            <a:off x="503238" y="609600"/>
            <a:ext cx="11277600" cy="539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Drain and Transfer Characteristics of D-MOSFET and E-MOSFET</a:t>
            </a:r>
            <a:endParaRPr/>
          </a:p>
        </p:txBody>
      </p:sp>
      <p:pic>
        <p:nvPicPr>
          <p:cNvPr id="756" name="Google Shape;756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43050"/>
            <a:ext cx="632460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400" y="1443038"/>
            <a:ext cx="4833938" cy="4195762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9"/>
          <p:cNvSpPr txBox="1"/>
          <p:nvPr/>
        </p:nvSpPr>
        <p:spPr>
          <a:xfrm>
            <a:off x="1828800" y="6064250"/>
            <a:ext cx="3962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Depletion MOSFET</a:t>
            </a:r>
            <a:endParaRPr/>
          </a:p>
        </p:txBody>
      </p:sp>
      <p:sp>
        <p:nvSpPr>
          <p:cNvPr id="759" name="Google Shape;759;p79"/>
          <p:cNvSpPr txBox="1"/>
          <p:nvPr/>
        </p:nvSpPr>
        <p:spPr>
          <a:xfrm>
            <a:off x="7315200" y="6064250"/>
            <a:ext cx="4191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Enhancement MOSFET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/>
          <p:nvPr/>
        </p:nvSpPr>
        <p:spPr>
          <a:xfrm>
            <a:off x="6599583" y="1310515"/>
            <a:ext cx="5362416" cy="505052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06017" y="1310515"/>
            <a:ext cx="6149009" cy="505052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>
            <p:ph type="title"/>
          </p:nvPr>
        </p:nvSpPr>
        <p:spPr>
          <a:xfrm>
            <a:off x="838200" y="365125"/>
            <a:ext cx="10515600" cy="5625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Forward  Bias  And  Reverse  Bias</a:t>
            </a:r>
            <a:endParaRPr/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5357" y="1457739"/>
            <a:ext cx="5102085" cy="471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001" y="1496045"/>
            <a:ext cx="5865999" cy="467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0"/>
          <p:cNvSpPr/>
          <p:nvPr/>
        </p:nvSpPr>
        <p:spPr>
          <a:xfrm>
            <a:off x="533400" y="1676400"/>
            <a:ext cx="11125200" cy="4419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80"/>
          <p:cNvSpPr txBox="1"/>
          <p:nvPr>
            <p:ph type="title"/>
          </p:nvPr>
        </p:nvSpPr>
        <p:spPr>
          <a:xfrm>
            <a:off x="2743200" y="385763"/>
            <a:ext cx="58674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Important Equations</a:t>
            </a:r>
            <a:endParaRPr/>
          </a:p>
        </p:txBody>
      </p:sp>
      <p:pic>
        <p:nvPicPr>
          <p:cNvPr id="766" name="Google Shape;766;p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063" y="1905000"/>
            <a:ext cx="10683875" cy="399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1"/>
          <p:cNvSpPr/>
          <p:nvPr/>
        </p:nvSpPr>
        <p:spPr>
          <a:xfrm>
            <a:off x="6400800" y="1512888"/>
            <a:ext cx="5257800" cy="33639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81"/>
          <p:cNvSpPr/>
          <p:nvPr/>
        </p:nvSpPr>
        <p:spPr>
          <a:xfrm>
            <a:off x="498475" y="1512888"/>
            <a:ext cx="5064125" cy="33639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81"/>
          <p:cNvSpPr txBox="1"/>
          <p:nvPr>
            <p:ph type="title"/>
          </p:nvPr>
        </p:nvSpPr>
        <p:spPr>
          <a:xfrm>
            <a:off x="292100" y="364548"/>
            <a:ext cx="8909050" cy="56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Metal Oxide Semiconductor Filed Effect Transistors (MOSFET)</a:t>
            </a:r>
            <a:endParaRPr/>
          </a:p>
        </p:txBody>
      </p:sp>
      <p:pic>
        <p:nvPicPr>
          <p:cNvPr id="774" name="Google Shape;77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1752600"/>
            <a:ext cx="46831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1673225"/>
            <a:ext cx="4851400" cy="305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0800" y="80963"/>
            <a:ext cx="17907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81"/>
          <p:cNvSpPr txBox="1"/>
          <p:nvPr/>
        </p:nvSpPr>
        <p:spPr>
          <a:xfrm>
            <a:off x="190500" y="5118100"/>
            <a:ext cx="5600700" cy="157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D-MOSFET 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requires the Gate-Source voltage, (V</a:t>
            </a:r>
            <a:r>
              <a:rPr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to switch the device “OFF”. The depletion mode MOSFET is equivalent to a “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Normally Closed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switch.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8" name="Google Shape;778;p81"/>
          <p:cNvSpPr txBox="1"/>
          <p:nvPr/>
        </p:nvSpPr>
        <p:spPr>
          <a:xfrm>
            <a:off x="6400800" y="5073650"/>
            <a:ext cx="5600700" cy="157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E-MOSFET 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   requires a Gate-Source voltage, (V</a:t>
            </a:r>
            <a:r>
              <a:rPr baseline="-25000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to switch the device “ON”. The enhancement mode MOSFET is equivalent to a “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Normally Open</a:t>
            </a: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switch</a:t>
            </a: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2"/>
          <p:cNvSpPr txBox="1"/>
          <p:nvPr>
            <p:ph type="title"/>
          </p:nvPr>
        </p:nvSpPr>
        <p:spPr>
          <a:xfrm>
            <a:off x="281609" y="206100"/>
            <a:ext cx="10515600" cy="761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Construction of DMOSFET n channel and P channel</a:t>
            </a:r>
            <a:endParaRPr/>
          </a:p>
        </p:txBody>
      </p:sp>
      <p:pic>
        <p:nvPicPr>
          <p:cNvPr descr="N-Channel MOSFET Construction" id="784" name="Google Shape;7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322" y="1657350"/>
            <a:ext cx="5473148" cy="4504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-Channel" id="785" name="Google Shape;78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417982"/>
            <a:ext cx="5989983" cy="486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3"/>
          <p:cNvSpPr txBox="1"/>
          <p:nvPr>
            <p:ph type="title"/>
          </p:nvPr>
        </p:nvSpPr>
        <p:spPr>
          <a:xfrm>
            <a:off x="612913" y="53009"/>
            <a:ext cx="10515600" cy="867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Working of N channel DMOSFET</a:t>
            </a:r>
            <a:endParaRPr/>
          </a:p>
        </p:txBody>
      </p:sp>
      <p:pic>
        <p:nvPicPr>
          <p:cNvPr descr="N-Channel MOSFET Working" id="791" name="Google Shape;79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143" y="983284"/>
            <a:ext cx="8849139" cy="5307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4"/>
          <p:cNvSpPr txBox="1"/>
          <p:nvPr>
            <p:ph type="title"/>
          </p:nvPr>
        </p:nvSpPr>
        <p:spPr>
          <a:xfrm>
            <a:off x="380999" y="298864"/>
            <a:ext cx="11254409" cy="668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Working of EMOSFET</a:t>
            </a:r>
            <a:endParaRPr/>
          </a:p>
        </p:txBody>
      </p:sp>
      <p:pic>
        <p:nvPicPr>
          <p:cNvPr descr="N-Channel MOSFET Enhancement" id="797" name="Google Shape;79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510" y="1099930"/>
            <a:ext cx="9086020" cy="557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5"/>
          <p:cNvSpPr/>
          <p:nvPr/>
        </p:nvSpPr>
        <p:spPr>
          <a:xfrm>
            <a:off x="6858000" y="1295400"/>
            <a:ext cx="5105400" cy="4495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5"/>
          <p:cNvSpPr/>
          <p:nvPr/>
        </p:nvSpPr>
        <p:spPr>
          <a:xfrm>
            <a:off x="76200" y="1371600"/>
            <a:ext cx="6629400" cy="4419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5"/>
          <p:cNvSpPr txBox="1"/>
          <p:nvPr>
            <p:ph type="title"/>
          </p:nvPr>
        </p:nvSpPr>
        <p:spPr>
          <a:xfrm>
            <a:off x="503238" y="609600"/>
            <a:ext cx="11277600" cy="539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b="1" lang="en-IN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Drain and Transfer Characteristics of D-MOSFET and E-MOSFET</a:t>
            </a:r>
            <a:endParaRPr/>
          </a:p>
        </p:txBody>
      </p:sp>
      <p:pic>
        <p:nvPicPr>
          <p:cNvPr id="805" name="Google Shape;805;p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43050"/>
            <a:ext cx="632460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400" y="1443038"/>
            <a:ext cx="4833938" cy="419576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5"/>
          <p:cNvSpPr txBox="1"/>
          <p:nvPr/>
        </p:nvSpPr>
        <p:spPr>
          <a:xfrm>
            <a:off x="1828800" y="6064250"/>
            <a:ext cx="3962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Depletion MOSFET</a:t>
            </a:r>
            <a:endParaRPr/>
          </a:p>
        </p:txBody>
      </p:sp>
      <p:sp>
        <p:nvSpPr>
          <p:cNvPr id="808" name="Google Shape;808;p85"/>
          <p:cNvSpPr txBox="1"/>
          <p:nvPr/>
        </p:nvSpPr>
        <p:spPr>
          <a:xfrm>
            <a:off x="7315200" y="6064250"/>
            <a:ext cx="4191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Enhancement MOSFET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6"/>
          <p:cNvSpPr/>
          <p:nvPr/>
        </p:nvSpPr>
        <p:spPr>
          <a:xfrm>
            <a:off x="533400" y="1676400"/>
            <a:ext cx="11125200" cy="4419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86"/>
          <p:cNvSpPr txBox="1"/>
          <p:nvPr>
            <p:ph type="title"/>
          </p:nvPr>
        </p:nvSpPr>
        <p:spPr>
          <a:xfrm>
            <a:off x="2743200" y="385763"/>
            <a:ext cx="58674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Important Equations</a:t>
            </a:r>
            <a:endParaRPr/>
          </a:p>
        </p:txBody>
      </p:sp>
      <p:pic>
        <p:nvPicPr>
          <p:cNvPr id="815" name="Google Shape;815;p8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063" y="1905000"/>
            <a:ext cx="10683875" cy="399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7"/>
          <p:cNvSpPr/>
          <p:nvPr/>
        </p:nvSpPr>
        <p:spPr>
          <a:xfrm>
            <a:off x="689113" y="768626"/>
            <a:ext cx="10906539" cy="60893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87"/>
          <p:cNvSpPr txBox="1"/>
          <p:nvPr>
            <p:ph type="title"/>
          </p:nvPr>
        </p:nvSpPr>
        <p:spPr>
          <a:xfrm>
            <a:off x="313082" y="510900"/>
            <a:ext cx="11565835" cy="257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Comparison between BJT, FET and MOSFET</a:t>
            </a:r>
            <a:br>
              <a:rPr lang="en-IN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graphicFrame>
        <p:nvGraphicFramePr>
          <p:cNvPr id="822" name="Google Shape;822;p87"/>
          <p:cNvGraphicFramePr/>
          <p:nvPr/>
        </p:nvGraphicFramePr>
        <p:xfrm>
          <a:off x="838200" y="9144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{540825F7-8BF7-4004-B0F3-84FEEB36399C}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409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TERMS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BJT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FET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MOSFET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50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Device type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controlled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Voltage controlled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Voltage Controlled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flow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Bipolar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Unipolar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Unipolar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Terminals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interchangeable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Interchangeable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Interchangeable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Operational modes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modes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Depletion mode only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Both Enhancement and Depletion modes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impedance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Very high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 resistance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Moderate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Moderate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Operational speed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Moderate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Noise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Thermal stability</a:t>
                      </a:r>
                      <a:endParaRPr/>
                    </a:p>
                  </a:txBody>
                  <a:tcPr marT="45525" marB="45525" marR="45525" marL="45525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Better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/>
                    </a:p>
                  </a:txBody>
                  <a:tcPr marT="45525" marB="45525" marR="45525" marL="455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8"/>
          <p:cNvSpPr txBox="1"/>
          <p:nvPr/>
        </p:nvSpPr>
        <p:spPr>
          <a:xfrm>
            <a:off x="6281529" y="6016486"/>
            <a:ext cx="4956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testmoz.com/5056314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9" name="Google Shape;829;p88"/>
          <p:cNvSpPr txBox="1"/>
          <p:nvPr/>
        </p:nvSpPr>
        <p:spPr>
          <a:xfrm>
            <a:off x="410817" y="318294"/>
            <a:ext cx="64140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https://www.youtube.com/watch?v=stM8dgcY1CA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89"/>
          <p:cNvPicPr preferRelativeResize="0"/>
          <p:nvPr/>
        </p:nvPicPr>
        <p:blipFill rotWithShape="1">
          <a:blip r:embed="rId3">
            <a:alphaModFix/>
          </a:blip>
          <a:srcRect b="0" l="0" r="-1" t="15708"/>
          <a:stretch/>
        </p:blipFill>
        <p:spPr>
          <a:xfrm>
            <a:off x="-1" y="-1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9"/>
          <p:cNvSpPr txBox="1"/>
          <p:nvPr>
            <p:ph type="ctrTitle"/>
          </p:nvPr>
        </p:nvSpPr>
        <p:spPr>
          <a:xfrm>
            <a:off x="640080" y="462160"/>
            <a:ext cx="1090879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lgerian"/>
              <a:buNone/>
            </a:pPr>
            <a:r>
              <a:rPr lang="en-IN" sz="42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Chapter 2</a:t>
            </a:r>
            <a:br>
              <a:rPr lang="en-IN" sz="42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</a:br>
            <a:r>
              <a:rPr lang="en-IN" sz="42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Biasing Circuits of BJTs and MOSFETs</a:t>
            </a:r>
            <a:endParaRPr/>
          </a:p>
        </p:txBody>
      </p:sp>
      <p:sp>
        <p:nvSpPr>
          <p:cNvPr id="836" name="Google Shape;836;p89"/>
          <p:cNvSpPr txBox="1"/>
          <p:nvPr>
            <p:ph idx="1" type="subTitle"/>
          </p:nvPr>
        </p:nvSpPr>
        <p:spPr>
          <a:xfrm>
            <a:off x="6904382" y="5678424"/>
            <a:ext cx="4644489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IN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-</a:t>
            </a:r>
            <a:r>
              <a:rPr lang="en-IN">
                <a:latin typeface="Algerian"/>
                <a:ea typeface="Algerian"/>
                <a:cs typeface="Algerian"/>
                <a:sym typeface="Algerian"/>
              </a:rPr>
              <a:t> </a:t>
            </a:r>
            <a:r>
              <a:rPr lang="en-IN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Mrs Rasika B. Naik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/>
          <p:nvPr/>
        </p:nvSpPr>
        <p:spPr>
          <a:xfrm>
            <a:off x="384313" y="1576473"/>
            <a:ext cx="9939129" cy="473156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/>
          <p:nvPr>
            <p:ph type="title"/>
          </p:nvPr>
        </p:nvSpPr>
        <p:spPr>
          <a:xfrm>
            <a:off x="132521" y="207617"/>
            <a:ext cx="11873949" cy="94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gerian"/>
              <a:buNone/>
            </a:pPr>
            <a:r>
              <a:rPr lang="en-IN">
                <a:latin typeface="Algerian"/>
                <a:ea typeface="Algerian"/>
                <a:cs typeface="Algerian"/>
                <a:sym typeface="Algerian"/>
              </a:rPr>
              <a:t>Circuit arrangement to plot VI characteristics of Diode</a:t>
            </a:r>
            <a:endParaRPr/>
          </a:p>
        </p:txBody>
      </p:sp>
      <p:pic>
        <p:nvPicPr>
          <p:cNvPr descr="S.NO NAME OF THE EXPERIMENT PAGE NO. 1 Forward and Reverse ..."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88" y="1722783"/>
            <a:ext cx="9674086" cy="447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 txBox="1"/>
          <p:nvPr>
            <p:ph type="title"/>
          </p:nvPr>
        </p:nvSpPr>
        <p:spPr>
          <a:xfrm>
            <a:off x="838200" y="365126"/>
            <a:ext cx="10515600" cy="81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gerian"/>
              <a:buNone/>
            </a:pPr>
            <a:r>
              <a:rPr lang="en-IN" sz="4800">
                <a:latin typeface="Algerian"/>
                <a:ea typeface="Algerian"/>
                <a:cs typeface="Algerian"/>
                <a:sym typeface="Algerian"/>
              </a:rPr>
              <a:t>Introduction – Biasing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842" name="Google Shape;842;p90"/>
          <p:cNvSpPr txBox="1"/>
          <p:nvPr>
            <p:ph idx="1" type="body"/>
          </p:nvPr>
        </p:nvSpPr>
        <p:spPr>
          <a:xfrm>
            <a:off x="463826" y="1929384"/>
            <a:ext cx="11251096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270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Times New Roman"/>
                <a:ea typeface="Times New Roman"/>
                <a:cs typeface="Times New Roman"/>
                <a:sym typeface="Times New Roman"/>
              </a:rPr>
              <a:t>The analysis or design of a transistor amplifier requires knowledge of both the  dc and ac response of the system. </a:t>
            </a:r>
            <a:endParaRPr/>
          </a:p>
          <a:p>
            <a:pPr indent="-12700" lvl="0" marL="12700" marR="5080" rtl="0" algn="just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IN" sz="2800">
                <a:latin typeface="Times New Roman"/>
                <a:ea typeface="Times New Roman"/>
                <a:cs typeface="Times New Roman"/>
                <a:sym typeface="Times New Roman"/>
              </a:rPr>
              <a:t>he amplifier increases the strength  of a weak signal by transferring the energy from the applied DC source to the  weak input ac signal.</a:t>
            </a:r>
            <a:endParaRPr/>
          </a:p>
          <a:p>
            <a:pPr indent="-12700" lvl="0" marL="12700" marR="5080" rtl="0" algn="just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Times New Roman"/>
                <a:ea typeface="Times New Roman"/>
                <a:cs typeface="Times New Roman"/>
                <a:sym typeface="Times New Roman"/>
              </a:rPr>
              <a:t>The analysis or design of any electronic amplifier therefore  has two components:</a:t>
            </a:r>
            <a:endParaRPr/>
          </a:p>
          <a:p>
            <a:pPr indent="-457200" lvl="1" marL="926464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80"/>
              <a:buFont typeface="Noto Sans Symbols"/>
              <a:buChar char="⮚"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The dc portion   and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26464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80"/>
              <a:buFont typeface="Noto Sans Symbols"/>
              <a:buChar char="⮚"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The ac portion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89" lvl="0" marL="59689" marR="367665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Times New Roman"/>
                <a:ea typeface="Times New Roman"/>
                <a:cs typeface="Times New Roman"/>
                <a:sym typeface="Times New Roman"/>
              </a:rPr>
              <a:t>During the design stage, the choice of parameters for the required dc levels  will affect the ac response.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1"/>
          <p:cNvSpPr txBox="1"/>
          <p:nvPr/>
        </p:nvSpPr>
        <p:spPr>
          <a:xfrm>
            <a:off x="261730" y="106018"/>
            <a:ext cx="596347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Biasing</a:t>
            </a:r>
            <a:endParaRPr/>
          </a:p>
        </p:txBody>
      </p:sp>
      <p:sp>
        <p:nvSpPr>
          <p:cNvPr id="848" name="Google Shape;848;p91"/>
          <p:cNvSpPr txBox="1"/>
          <p:nvPr/>
        </p:nvSpPr>
        <p:spPr>
          <a:xfrm>
            <a:off x="159027" y="1025938"/>
            <a:ext cx="12032974" cy="5657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of dc voltages to establish a fixed level of current and  voltage is called Biasing.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transistor must be properly biased in order to operate as an amplifier. 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biasing is used to establish fixed dc values for the transistor currents and voltages called the dc operating point or quiescent point (Q-point).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of the DC biasing circuit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0665" marR="0" rtl="0" algn="just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turn the device “ON”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066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place it in operation in the region of its characteristic where the device operates most linearly 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41605" marR="102806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Proper biasing circuit which it operate in linear region and circuit  have centered Q-point or midpoint biased</a:t>
            </a:r>
            <a:endParaRPr/>
          </a:p>
          <a:p>
            <a:pPr indent="-152400" lvl="0" marL="14097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Improper biasing cause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79" lvl="1" marL="5880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Font typeface="Noto Sans Symbols"/>
              <a:buChar char="∙"/>
            </a:pPr>
            <a:r>
              <a:rPr b="0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Distortion in the output signal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79" lvl="1" marL="5880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Font typeface="Noto Sans Symbols"/>
              <a:buChar char="∙"/>
            </a:pPr>
            <a:r>
              <a:rPr b="0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Produce limited or clipped at output signal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2"/>
          <p:cNvSpPr/>
          <p:nvPr/>
        </p:nvSpPr>
        <p:spPr>
          <a:xfrm>
            <a:off x="185530" y="848139"/>
            <a:ext cx="11807687" cy="5817703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4" name="Google Shape;85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809" y="1020418"/>
            <a:ext cx="11476382" cy="5512902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92"/>
          <p:cNvSpPr txBox="1"/>
          <p:nvPr/>
        </p:nvSpPr>
        <p:spPr>
          <a:xfrm>
            <a:off x="2001078" y="0"/>
            <a:ext cx="99921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Effect of Improper Biasing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3"/>
          <p:cNvSpPr/>
          <p:nvPr/>
        </p:nvSpPr>
        <p:spPr>
          <a:xfrm>
            <a:off x="6387548" y="1921566"/>
            <a:ext cx="5804452" cy="3167270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93"/>
          <p:cNvSpPr/>
          <p:nvPr/>
        </p:nvSpPr>
        <p:spPr>
          <a:xfrm>
            <a:off x="265043" y="954157"/>
            <a:ext cx="6122505" cy="5779607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93"/>
          <p:cNvSpPr txBox="1"/>
          <p:nvPr/>
        </p:nvSpPr>
        <p:spPr>
          <a:xfrm>
            <a:off x="530087" y="124236"/>
            <a:ext cx="58574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Operating Point</a:t>
            </a:r>
            <a:endParaRPr/>
          </a:p>
        </p:txBody>
      </p:sp>
      <p:pic>
        <p:nvPicPr>
          <p:cNvPr id="863" name="Google Shape;86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95" y="1126435"/>
            <a:ext cx="5693569" cy="54333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4" name="Google Shape;864;p93"/>
          <p:cNvGraphicFramePr/>
          <p:nvPr/>
        </p:nvGraphicFramePr>
        <p:xfrm>
          <a:off x="6496050" y="21203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{540825F7-8BF7-4004-B0F3-84FEEB36399C}</a:tableStyleId>
              </a:tblPr>
              <a:tblGrid>
                <a:gridCol w="1898650"/>
                <a:gridCol w="1898650"/>
                <a:gridCol w="1898650"/>
              </a:tblGrid>
              <a:tr h="89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EMITTER JUNCTION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COLLECTOR JUNCTION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REGION OF OPERATION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54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Forward biased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Forward biased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Saturation region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Forward biased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Reverse biased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 region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Reverse biased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Reverse biased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Cut off region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191" y="414130"/>
            <a:ext cx="9992139" cy="602973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4"/>
          <p:cNvSpPr txBox="1"/>
          <p:nvPr/>
        </p:nvSpPr>
        <p:spPr>
          <a:xfrm>
            <a:off x="225287" y="225287"/>
            <a:ext cx="362471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BJT ANALYSIS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5"/>
          <p:cNvSpPr txBox="1"/>
          <p:nvPr/>
        </p:nvSpPr>
        <p:spPr>
          <a:xfrm>
            <a:off x="490330" y="410817"/>
            <a:ext cx="542014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DC Biasing Circuits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95"/>
          <p:cNvSpPr txBox="1"/>
          <p:nvPr/>
        </p:nvSpPr>
        <p:spPr>
          <a:xfrm>
            <a:off x="675861" y="1603513"/>
            <a:ext cx="7938052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1910" lvl="0" marL="9334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2"/>
              <a:buFont typeface="Times New Roman"/>
              <a:buChar char="•"/>
            </a:pPr>
            <a:r>
              <a:rPr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Fixed-bias circuit</a:t>
            </a:r>
            <a:endParaRPr/>
          </a:p>
          <a:p>
            <a:pPr indent="-191910" lvl="0" marL="93345" marR="0" rtl="0" algn="l">
              <a:lnSpc>
                <a:spcPct val="15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3022"/>
              <a:buFont typeface="Times New Roman"/>
              <a:buChar char="•"/>
            </a:pPr>
            <a:r>
              <a:rPr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Emitter bias circuit</a:t>
            </a:r>
            <a:endParaRPr/>
          </a:p>
          <a:p>
            <a:pPr indent="-191910" lvl="0" marL="93345" marR="0" rtl="0" algn="l">
              <a:lnSpc>
                <a:spcPct val="15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3022"/>
              <a:buFont typeface="Times New Roman"/>
              <a:buChar char="•"/>
            </a:pPr>
            <a:r>
              <a:rPr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Voltage divider bias circuit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1910" lvl="0" marL="9334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2"/>
              <a:buFont typeface="Times New Roman"/>
              <a:buChar char="•"/>
            </a:pPr>
            <a:r>
              <a:rPr lang="en-I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Collector to base feedback circuit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6"/>
          <p:cNvSpPr/>
          <p:nvPr/>
        </p:nvSpPr>
        <p:spPr>
          <a:xfrm>
            <a:off x="318052" y="1033670"/>
            <a:ext cx="6599583" cy="5671930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96"/>
          <p:cNvSpPr/>
          <p:nvPr/>
        </p:nvSpPr>
        <p:spPr>
          <a:xfrm>
            <a:off x="539615" y="1177101"/>
            <a:ext cx="6192489" cy="53363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96"/>
          <p:cNvSpPr txBox="1"/>
          <p:nvPr/>
        </p:nvSpPr>
        <p:spPr>
          <a:xfrm>
            <a:off x="318052" y="16565"/>
            <a:ext cx="6599583" cy="655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gerian"/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FIXED BIAS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884" name="Google Shape;884;p96"/>
          <p:cNvSpPr txBox="1"/>
          <p:nvPr/>
        </p:nvSpPr>
        <p:spPr>
          <a:xfrm>
            <a:off x="7262191" y="1177101"/>
            <a:ext cx="4708246" cy="4503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06400" marR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380"/>
              <a:buFont typeface="Noto Sans Symbols"/>
              <a:buChar char="✔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common emitter (CE)  configuration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05765" marR="5588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380"/>
              <a:buFont typeface="Noto Sans Symbols"/>
              <a:buChar char="✔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30000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 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step: Locate capacitors and  replace them with an open  circuit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05765" marR="12827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380"/>
              <a:buFont typeface="Noto Sans Symbols"/>
              <a:buChar char="✔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 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step: Locate 2 main loops  which;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15950" marR="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9B2D1F"/>
              </a:buClr>
              <a:buSzPts val="2333"/>
              <a:buFont typeface="Noto Sans Symbols"/>
              <a:buChar char="⮚"/>
            </a:pPr>
            <a:r>
              <a:rPr b="0" i="0" lang="en-I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loop (input loop)</a:t>
            </a:r>
            <a:endParaRPr/>
          </a:p>
          <a:p>
            <a:pPr indent="-228600" lvl="1" marL="615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9B2D1F"/>
              </a:buClr>
              <a:buSzPts val="2333"/>
              <a:buFont typeface="Noto Sans Symbols"/>
              <a:buChar char="⮚"/>
            </a:pPr>
            <a:r>
              <a:rPr b="0" i="0" lang="en-I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 loop(output loop)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7"/>
          <p:cNvSpPr/>
          <p:nvPr/>
        </p:nvSpPr>
        <p:spPr>
          <a:xfrm>
            <a:off x="185530" y="1696278"/>
            <a:ext cx="11887200" cy="5027688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7"/>
          <p:cNvSpPr txBox="1"/>
          <p:nvPr/>
        </p:nvSpPr>
        <p:spPr>
          <a:xfrm>
            <a:off x="331304" y="1002053"/>
            <a:ext cx="110920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30000" lang="en-I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 </a:t>
            </a:r>
            <a:r>
              <a:rPr lang="en-I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Locate capacitors and replace them with an open  circuit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1" name="Google Shape;891;p97"/>
          <p:cNvSpPr txBox="1"/>
          <p:nvPr/>
        </p:nvSpPr>
        <p:spPr>
          <a:xfrm>
            <a:off x="331304" y="134034"/>
            <a:ext cx="6599583" cy="655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gerian"/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FIXED BIAS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grpSp>
        <p:nvGrpSpPr>
          <p:cNvPr id="892" name="Google Shape;892;p97"/>
          <p:cNvGrpSpPr/>
          <p:nvPr/>
        </p:nvGrpSpPr>
        <p:grpSpPr>
          <a:xfrm>
            <a:off x="506691" y="2022330"/>
            <a:ext cx="11244725" cy="4374764"/>
            <a:chOff x="390530" y="2383024"/>
            <a:chExt cx="7704350" cy="3309634"/>
          </a:xfrm>
        </p:grpSpPr>
        <p:sp>
          <p:nvSpPr>
            <p:cNvPr id="893" name="Google Shape;893;p97"/>
            <p:cNvSpPr/>
            <p:nvPr/>
          </p:nvSpPr>
          <p:spPr>
            <a:xfrm>
              <a:off x="390530" y="2383024"/>
              <a:ext cx="4324442" cy="330963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97"/>
            <p:cNvSpPr/>
            <p:nvPr/>
          </p:nvSpPr>
          <p:spPr>
            <a:xfrm>
              <a:off x="4876800" y="3657600"/>
              <a:ext cx="762000" cy="533400"/>
            </a:xfrm>
            <a:custGeom>
              <a:rect b="b" l="l" r="r" t="t"/>
              <a:pathLst>
                <a:path extrusionOk="0" h="533400" w="762000">
                  <a:moveTo>
                    <a:pt x="495300" y="0"/>
                  </a:moveTo>
                  <a:lnTo>
                    <a:pt x="495300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495300" y="400050"/>
                  </a:lnTo>
                  <a:lnTo>
                    <a:pt x="495300" y="533400"/>
                  </a:lnTo>
                  <a:lnTo>
                    <a:pt x="762000" y="26670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97"/>
            <p:cNvSpPr/>
            <p:nvPr/>
          </p:nvSpPr>
          <p:spPr>
            <a:xfrm>
              <a:off x="4876800" y="3657600"/>
              <a:ext cx="762000" cy="533400"/>
            </a:xfrm>
            <a:custGeom>
              <a:rect b="b" l="l" r="r" t="t"/>
              <a:pathLst>
                <a:path extrusionOk="0" h="533400" w="762000">
                  <a:moveTo>
                    <a:pt x="0" y="133350"/>
                  </a:moveTo>
                  <a:lnTo>
                    <a:pt x="495300" y="133350"/>
                  </a:lnTo>
                  <a:lnTo>
                    <a:pt x="495300" y="0"/>
                  </a:lnTo>
                  <a:lnTo>
                    <a:pt x="762000" y="266700"/>
                  </a:lnTo>
                  <a:lnTo>
                    <a:pt x="495300" y="533400"/>
                  </a:lnTo>
                  <a:lnTo>
                    <a:pt x="495300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cap="flat" cmpd="sng" w="12700">
              <a:solidFill>
                <a:srgbClr val="9B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97"/>
            <p:cNvSpPr/>
            <p:nvPr/>
          </p:nvSpPr>
          <p:spPr>
            <a:xfrm>
              <a:off x="6033641" y="2494958"/>
              <a:ext cx="2061239" cy="305797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7"/>
            <p:cNvSpPr/>
            <p:nvPr/>
          </p:nvSpPr>
          <p:spPr>
            <a:xfrm>
              <a:off x="990599" y="3429000"/>
              <a:ext cx="685800" cy="1981200"/>
            </a:xfrm>
            <a:custGeom>
              <a:rect b="b" l="l" r="r" t="t"/>
              <a:pathLst>
                <a:path extrusionOk="0" h="1981200" w="685800">
                  <a:moveTo>
                    <a:pt x="0" y="990600"/>
                  </a:moveTo>
                  <a:lnTo>
                    <a:pt x="791" y="922777"/>
                  </a:lnTo>
                  <a:lnTo>
                    <a:pt x="3130" y="856182"/>
                  </a:lnTo>
                  <a:lnTo>
                    <a:pt x="6966" y="790960"/>
                  </a:lnTo>
                  <a:lnTo>
                    <a:pt x="12248" y="727260"/>
                  </a:lnTo>
                  <a:lnTo>
                    <a:pt x="18925" y="665229"/>
                  </a:lnTo>
                  <a:lnTo>
                    <a:pt x="26946" y="605014"/>
                  </a:lnTo>
                  <a:lnTo>
                    <a:pt x="36259" y="546764"/>
                  </a:lnTo>
                  <a:lnTo>
                    <a:pt x="46815" y="490626"/>
                  </a:lnTo>
                  <a:lnTo>
                    <a:pt x="58560" y="436747"/>
                  </a:lnTo>
                  <a:lnTo>
                    <a:pt x="71446" y="385275"/>
                  </a:lnTo>
                  <a:lnTo>
                    <a:pt x="85420" y="336357"/>
                  </a:lnTo>
                  <a:lnTo>
                    <a:pt x="100431" y="290141"/>
                  </a:lnTo>
                  <a:lnTo>
                    <a:pt x="116429" y="246774"/>
                  </a:lnTo>
                  <a:lnTo>
                    <a:pt x="133362" y="206404"/>
                  </a:lnTo>
                  <a:lnTo>
                    <a:pt x="151179" y="169179"/>
                  </a:lnTo>
                  <a:lnTo>
                    <a:pt x="169830" y="135246"/>
                  </a:lnTo>
                  <a:lnTo>
                    <a:pt x="209426" y="77846"/>
                  </a:lnTo>
                  <a:lnTo>
                    <a:pt x="251742" y="35385"/>
                  </a:lnTo>
                  <a:lnTo>
                    <a:pt x="296369" y="9043"/>
                  </a:lnTo>
                  <a:lnTo>
                    <a:pt x="342900" y="0"/>
                  </a:lnTo>
                  <a:lnTo>
                    <a:pt x="366377" y="2285"/>
                  </a:lnTo>
                  <a:lnTo>
                    <a:pt x="389430" y="9043"/>
                  </a:lnTo>
                  <a:lnTo>
                    <a:pt x="434057" y="35385"/>
                  </a:lnTo>
                  <a:lnTo>
                    <a:pt x="476373" y="77846"/>
                  </a:lnTo>
                  <a:lnTo>
                    <a:pt x="515969" y="135246"/>
                  </a:lnTo>
                  <a:lnTo>
                    <a:pt x="534620" y="169179"/>
                  </a:lnTo>
                  <a:lnTo>
                    <a:pt x="552437" y="206404"/>
                  </a:lnTo>
                  <a:lnTo>
                    <a:pt x="569370" y="246774"/>
                  </a:lnTo>
                  <a:lnTo>
                    <a:pt x="585368" y="290141"/>
                  </a:lnTo>
                  <a:lnTo>
                    <a:pt x="600379" y="336357"/>
                  </a:lnTo>
                  <a:lnTo>
                    <a:pt x="614353" y="385275"/>
                  </a:lnTo>
                  <a:lnTo>
                    <a:pt x="627239" y="436747"/>
                  </a:lnTo>
                  <a:lnTo>
                    <a:pt x="638984" y="490626"/>
                  </a:lnTo>
                  <a:lnTo>
                    <a:pt x="649540" y="546764"/>
                  </a:lnTo>
                  <a:lnTo>
                    <a:pt x="658853" y="605014"/>
                  </a:lnTo>
                  <a:lnTo>
                    <a:pt x="666874" y="665229"/>
                  </a:lnTo>
                  <a:lnTo>
                    <a:pt x="673551" y="727260"/>
                  </a:lnTo>
                  <a:lnTo>
                    <a:pt x="678833" y="790960"/>
                  </a:lnTo>
                  <a:lnTo>
                    <a:pt x="682669" y="856182"/>
                  </a:lnTo>
                  <a:lnTo>
                    <a:pt x="685008" y="922777"/>
                  </a:lnTo>
                  <a:lnTo>
                    <a:pt x="685800" y="990600"/>
                  </a:lnTo>
                  <a:lnTo>
                    <a:pt x="685008" y="1058422"/>
                  </a:lnTo>
                  <a:lnTo>
                    <a:pt x="682669" y="1125017"/>
                  </a:lnTo>
                  <a:lnTo>
                    <a:pt x="678833" y="1190239"/>
                  </a:lnTo>
                  <a:lnTo>
                    <a:pt x="673551" y="1253939"/>
                  </a:lnTo>
                  <a:lnTo>
                    <a:pt x="666874" y="1315970"/>
                  </a:lnTo>
                  <a:lnTo>
                    <a:pt x="658853" y="1376185"/>
                  </a:lnTo>
                  <a:lnTo>
                    <a:pt x="649540" y="1434435"/>
                  </a:lnTo>
                  <a:lnTo>
                    <a:pt x="638984" y="1490573"/>
                  </a:lnTo>
                  <a:lnTo>
                    <a:pt x="627239" y="1544452"/>
                  </a:lnTo>
                  <a:lnTo>
                    <a:pt x="614353" y="1595924"/>
                  </a:lnTo>
                  <a:lnTo>
                    <a:pt x="600379" y="1644842"/>
                  </a:lnTo>
                  <a:lnTo>
                    <a:pt x="585368" y="1691058"/>
                  </a:lnTo>
                  <a:lnTo>
                    <a:pt x="569370" y="1734425"/>
                  </a:lnTo>
                  <a:lnTo>
                    <a:pt x="552437" y="1774795"/>
                  </a:lnTo>
                  <a:lnTo>
                    <a:pt x="534620" y="1812020"/>
                  </a:lnTo>
                  <a:lnTo>
                    <a:pt x="515969" y="1845953"/>
                  </a:lnTo>
                  <a:lnTo>
                    <a:pt x="476373" y="1903353"/>
                  </a:lnTo>
                  <a:lnTo>
                    <a:pt x="434057" y="1945814"/>
                  </a:lnTo>
                  <a:lnTo>
                    <a:pt x="389430" y="1972156"/>
                  </a:lnTo>
                  <a:lnTo>
                    <a:pt x="342900" y="1981200"/>
                  </a:lnTo>
                  <a:lnTo>
                    <a:pt x="296369" y="1972156"/>
                  </a:lnTo>
                  <a:lnTo>
                    <a:pt x="251742" y="1945814"/>
                  </a:lnTo>
                  <a:lnTo>
                    <a:pt x="209426" y="1903353"/>
                  </a:lnTo>
                  <a:lnTo>
                    <a:pt x="169830" y="1845953"/>
                  </a:lnTo>
                  <a:lnTo>
                    <a:pt x="151179" y="1812020"/>
                  </a:lnTo>
                  <a:lnTo>
                    <a:pt x="133362" y="1774795"/>
                  </a:lnTo>
                  <a:lnTo>
                    <a:pt x="116429" y="1734425"/>
                  </a:lnTo>
                  <a:lnTo>
                    <a:pt x="100431" y="1691058"/>
                  </a:lnTo>
                  <a:lnTo>
                    <a:pt x="85420" y="1644842"/>
                  </a:lnTo>
                  <a:lnTo>
                    <a:pt x="71446" y="1595924"/>
                  </a:lnTo>
                  <a:lnTo>
                    <a:pt x="58560" y="1544452"/>
                  </a:lnTo>
                  <a:lnTo>
                    <a:pt x="46815" y="1490573"/>
                  </a:lnTo>
                  <a:lnTo>
                    <a:pt x="36259" y="1434435"/>
                  </a:lnTo>
                  <a:lnTo>
                    <a:pt x="26946" y="1376185"/>
                  </a:lnTo>
                  <a:lnTo>
                    <a:pt x="18925" y="1315970"/>
                  </a:lnTo>
                  <a:lnTo>
                    <a:pt x="12248" y="1253939"/>
                  </a:lnTo>
                  <a:lnTo>
                    <a:pt x="6966" y="1190239"/>
                  </a:lnTo>
                  <a:lnTo>
                    <a:pt x="3130" y="1125017"/>
                  </a:lnTo>
                  <a:lnTo>
                    <a:pt x="791" y="1058422"/>
                  </a:lnTo>
                  <a:lnTo>
                    <a:pt x="0" y="990600"/>
                  </a:lnTo>
                  <a:close/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97"/>
            <p:cNvSpPr/>
            <p:nvPr/>
          </p:nvSpPr>
          <p:spPr>
            <a:xfrm>
              <a:off x="3352800" y="2819399"/>
              <a:ext cx="685800" cy="1981200"/>
            </a:xfrm>
            <a:custGeom>
              <a:rect b="b" l="l" r="r" t="t"/>
              <a:pathLst>
                <a:path extrusionOk="0" h="1981200" w="685800">
                  <a:moveTo>
                    <a:pt x="0" y="990600"/>
                  </a:moveTo>
                  <a:lnTo>
                    <a:pt x="791" y="922777"/>
                  </a:lnTo>
                  <a:lnTo>
                    <a:pt x="3130" y="856182"/>
                  </a:lnTo>
                  <a:lnTo>
                    <a:pt x="6966" y="790960"/>
                  </a:lnTo>
                  <a:lnTo>
                    <a:pt x="12248" y="727260"/>
                  </a:lnTo>
                  <a:lnTo>
                    <a:pt x="18925" y="665229"/>
                  </a:lnTo>
                  <a:lnTo>
                    <a:pt x="26946" y="605014"/>
                  </a:lnTo>
                  <a:lnTo>
                    <a:pt x="36259" y="546764"/>
                  </a:lnTo>
                  <a:lnTo>
                    <a:pt x="46815" y="490626"/>
                  </a:lnTo>
                  <a:lnTo>
                    <a:pt x="58560" y="436747"/>
                  </a:lnTo>
                  <a:lnTo>
                    <a:pt x="71446" y="385275"/>
                  </a:lnTo>
                  <a:lnTo>
                    <a:pt x="85420" y="336357"/>
                  </a:lnTo>
                  <a:lnTo>
                    <a:pt x="100431" y="290141"/>
                  </a:lnTo>
                  <a:lnTo>
                    <a:pt x="116429" y="246774"/>
                  </a:lnTo>
                  <a:lnTo>
                    <a:pt x="133362" y="206404"/>
                  </a:lnTo>
                  <a:lnTo>
                    <a:pt x="151179" y="169179"/>
                  </a:lnTo>
                  <a:lnTo>
                    <a:pt x="169830" y="135246"/>
                  </a:lnTo>
                  <a:lnTo>
                    <a:pt x="209426" y="77846"/>
                  </a:lnTo>
                  <a:lnTo>
                    <a:pt x="251742" y="35385"/>
                  </a:lnTo>
                  <a:lnTo>
                    <a:pt x="296369" y="9043"/>
                  </a:lnTo>
                  <a:lnTo>
                    <a:pt x="342900" y="0"/>
                  </a:lnTo>
                  <a:lnTo>
                    <a:pt x="366377" y="2285"/>
                  </a:lnTo>
                  <a:lnTo>
                    <a:pt x="389430" y="9043"/>
                  </a:lnTo>
                  <a:lnTo>
                    <a:pt x="434057" y="35385"/>
                  </a:lnTo>
                  <a:lnTo>
                    <a:pt x="476373" y="77846"/>
                  </a:lnTo>
                  <a:lnTo>
                    <a:pt x="515969" y="135246"/>
                  </a:lnTo>
                  <a:lnTo>
                    <a:pt x="534620" y="169179"/>
                  </a:lnTo>
                  <a:lnTo>
                    <a:pt x="552437" y="206404"/>
                  </a:lnTo>
                  <a:lnTo>
                    <a:pt x="569370" y="246774"/>
                  </a:lnTo>
                  <a:lnTo>
                    <a:pt x="585368" y="290141"/>
                  </a:lnTo>
                  <a:lnTo>
                    <a:pt x="600379" y="336357"/>
                  </a:lnTo>
                  <a:lnTo>
                    <a:pt x="614353" y="385275"/>
                  </a:lnTo>
                  <a:lnTo>
                    <a:pt x="627239" y="436747"/>
                  </a:lnTo>
                  <a:lnTo>
                    <a:pt x="638984" y="490626"/>
                  </a:lnTo>
                  <a:lnTo>
                    <a:pt x="649540" y="546764"/>
                  </a:lnTo>
                  <a:lnTo>
                    <a:pt x="658853" y="605014"/>
                  </a:lnTo>
                  <a:lnTo>
                    <a:pt x="666874" y="665229"/>
                  </a:lnTo>
                  <a:lnTo>
                    <a:pt x="673551" y="727260"/>
                  </a:lnTo>
                  <a:lnTo>
                    <a:pt x="678833" y="790960"/>
                  </a:lnTo>
                  <a:lnTo>
                    <a:pt x="682669" y="856182"/>
                  </a:lnTo>
                  <a:lnTo>
                    <a:pt x="685008" y="922777"/>
                  </a:lnTo>
                  <a:lnTo>
                    <a:pt x="685800" y="990600"/>
                  </a:lnTo>
                  <a:lnTo>
                    <a:pt x="685008" y="1058422"/>
                  </a:lnTo>
                  <a:lnTo>
                    <a:pt x="682669" y="1125017"/>
                  </a:lnTo>
                  <a:lnTo>
                    <a:pt x="678833" y="1190239"/>
                  </a:lnTo>
                  <a:lnTo>
                    <a:pt x="673551" y="1253939"/>
                  </a:lnTo>
                  <a:lnTo>
                    <a:pt x="666874" y="1315970"/>
                  </a:lnTo>
                  <a:lnTo>
                    <a:pt x="658853" y="1376185"/>
                  </a:lnTo>
                  <a:lnTo>
                    <a:pt x="649540" y="1434435"/>
                  </a:lnTo>
                  <a:lnTo>
                    <a:pt x="638984" y="1490573"/>
                  </a:lnTo>
                  <a:lnTo>
                    <a:pt x="627239" y="1544452"/>
                  </a:lnTo>
                  <a:lnTo>
                    <a:pt x="614353" y="1595924"/>
                  </a:lnTo>
                  <a:lnTo>
                    <a:pt x="600379" y="1644842"/>
                  </a:lnTo>
                  <a:lnTo>
                    <a:pt x="585368" y="1691058"/>
                  </a:lnTo>
                  <a:lnTo>
                    <a:pt x="569370" y="1734425"/>
                  </a:lnTo>
                  <a:lnTo>
                    <a:pt x="552437" y="1774795"/>
                  </a:lnTo>
                  <a:lnTo>
                    <a:pt x="534620" y="1812020"/>
                  </a:lnTo>
                  <a:lnTo>
                    <a:pt x="515969" y="1845953"/>
                  </a:lnTo>
                  <a:lnTo>
                    <a:pt x="476373" y="1903353"/>
                  </a:lnTo>
                  <a:lnTo>
                    <a:pt x="434057" y="1945814"/>
                  </a:lnTo>
                  <a:lnTo>
                    <a:pt x="389430" y="1972156"/>
                  </a:lnTo>
                  <a:lnTo>
                    <a:pt x="342900" y="1981200"/>
                  </a:lnTo>
                  <a:lnTo>
                    <a:pt x="296369" y="1972156"/>
                  </a:lnTo>
                  <a:lnTo>
                    <a:pt x="251742" y="1945814"/>
                  </a:lnTo>
                  <a:lnTo>
                    <a:pt x="209426" y="1903353"/>
                  </a:lnTo>
                  <a:lnTo>
                    <a:pt x="169830" y="1845953"/>
                  </a:lnTo>
                  <a:lnTo>
                    <a:pt x="151179" y="1812020"/>
                  </a:lnTo>
                  <a:lnTo>
                    <a:pt x="133362" y="1774795"/>
                  </a:lnTo>
                  <a:lnTo>
                    <a:pt x="116429" y="1734425"/>
                  </a:lnTo>
                  <a:lnTo>
                    <a:pt x="100431" y="1691058"/>
                  </a:lnTo>
                  <a:lnTo>
                    <a:pt x="85420" y="1644842"/>
                  </a:lnTo>
                  <a:lnTo>
                    <a:pt x="71446" y="1595924"/>
                  </a:lnTo>
                  <a:lnTo>
                    <a:pt x="58560" y="1544452"/>
                  </a:lnTo>
                  <a:lnTo>
                    <a:pt x="46815" y="1490573"/>
                  </a:lnTo>
                  <a:lnTo>
                    <a:pt x="36259" y="1434435"/>
                  </a:lnTo>
                  <a:lnTo>
                    <a:pt x="26946" y="1376185"/>
                  </a:lnTo>
                  <a:lnTo>
                    <a:pt x="18925" y="1315970"/>
                  </a:lnTo>
                  <a:lnTo>
                    <a:pt x="12248" y="1253939"/>
                  </a:lnTo>
                  <a:lnTo>
                    <a:pt x="6966" y="1190239"/>
                  </a:lnTo>
                  <a:lnTo>
                    <a:pt x="3130" y="1125017"/>
                  </a:lnTo>
                  <a:lnTo>
                    <a:pt x="791" y="1058422"/>
                  </a:lnTo>
                  <a:lnTo>
                    <a:pt x="0" y="990600"/>
                  </a:lnTo>
                  <a:close/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8"/>
          <p:cNvSpPr/>
          <p:nvPr/>
        </p:nvSpPr>
        <p:spPr>
          <a:xfrm>
            <a:off x="331304" y="1478000"/>
            <a:ext cx="11529392" cy="5134835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98"/>
          <p:cNvSpPr txBox="1"/>
          <p:nvPr/>
        </p:nvSpPr>
        <p:spPr>
          <a:xfrm>
            <a:off x="331304" y="134034"/>
            <a:ext cx="6599583" cy="655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gerian"/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FIXED BIAS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905" name="Google Shape;905;p98"/>
          <p:cNvSpPr txBox="1"/>
          <p:nvPr/>
        </p:nvSpPr>
        <p:spPr>
          <a:xfrm>
            <a:off x="331304" y="954780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-I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nd </a:t>
            </a:r>
            <a:r>
              <a:rPr lang="en-I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Locate 2 main loops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6" name="Google Shape;90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66" y="1693156"/>
            <a:ext cx="11062667" cy="470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9"/>
          <p:cNvSpPr/>
          <p:nvPr/>
        </p:nvSpPr>
        <p:spPr>
          <a:xfrm>
            <a:off x="463826" y="1855304"/>
            <a:ext cx="4426226" cy="4868662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99"/>
          <p:cNvSpPr txBox="1"/>
          <p:nvPr/>
        </p:nvSpPr>
        <p:spPr>
          <a:xfrm>
            <a:off x="331304" y="134034"/>
            <a:ext cx="6599583" cy="655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gerian"/>
              <a:buNone/>
            </a:pPr>
            <a:r>
              <a:rPr lang="en-IN" sz="4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FIXED BIAS CIRCUIT</a:t>
            </a:r>
            <a:endParaRPr sz="4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913" name="Google Shape;91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113" y="2034682"/>
            <a:ext cx="3975652" cy="4445631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9"/>
          <p:cNvSpPr txBox="1"/>
          <p:nvPr/>
        </p:nvSpPr>
        <p:spPr>
          <a:xfrm>
            <a:off x="331304" y="985839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Loop Analysis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5" name="Google Shape;91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9431" y="1970407"/>
            <a:ext cx="6405977" cy="3375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2020-08-01T06:56:30Z</dcterms:created>
  <dc:creator>rasika.naik@ves.ac.in</dc:creator>
</cp:coreProperties>
</file>